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87" r:id="rId8"/>
    <p:sldId id="288" r:id="rId9"/>
    <p:sldId id="289" r:id="rId10"/>
    <p:sldId id="262" r:id="rId11"/>
    <p:sldId id="265" r:id="rId12"/>
    <p:sldId id="269" r:id="rId13"/>
    <p:sldId id="290" r:id="rId14"/>
    <p:sldId id="291" r:id="rId15"/>
    <p:sldId id="292" r:id="rId16"/>
    <p:sldId id="293" r:id="rId17"/>
    <p:sldId id="295" r:id="rId18"/>
    <p:sldId id="270" r:id="rId19"/>
    <p:sldId id="294" r:id="rId20"/>
    <p:sldId id="296" r:id="rId21"/>
    <p:sldId id="297" r:id="rId22"/>
    <p:sldId id="298" r:id="rId23"/>
    <p:sldId id="299" r:id="rId24"/>
    <p:sldId id="301" r:id="rId25"/>
    <p:sldId id="300" r:id="rId26"/>
    <p:sldId id="302" r:id="rId27"/>
    <p:sldId id="277" r:id="rId28"/>
    <p:sldId id="303" r:id="rId29"/>
    <p:sldId id="286" r:id="rId30"/>
  </p:sldIdLst>
  <p:sldSz cx="9144000" cy="5143500" type="screen16x9"/>
  <p:notesSz cx="6858000" cy="9144000"/>
  <p:embeddedFontLst>
    <p:embeddedFont>
      <p:font typeface="Montserrat" pitchFamily="2" charset="77"/>
      <p:regular r:id="rId32"/>
      <p:bold r:id="rId33"/>
      <p:italic r:id="rId34"/>
      <p:boldItalic r:id="rId35"/>
    </p:embeddedFont>
    <p:embeddedFont>
      <p:font typeface="Montserrat ExtraBold" pitchFamily="2" charset="77"/>
      <p:bold r:id="rId36"/>
      <p:italic r:id="rId37"/>
      <p:boldItalic r:id="rId38"/>
    </p:embeddedFont>
    <p:embeddedFont>
      <p:font typeface="Montserrat Medium"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sCKnpBZLOM49enuG7WIjTp9Xe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68317"/>
  </p:normalViewPr>
  <p:slideViewPr>
    <p:cSldViewPr snapToGrid="0">
      <p:cViewPr>
        <p:scale>
          <a:sx n="162" d="100"/>
          <a:sy n="162" d="100"/>
        </p:scale>
        <p:origin x="2024" y="128"/>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7916"/>
              </a:lnSpc>
              <a:spcBef>
                <a:spcPts val="0"/>
              </a:spcBef>
              <a:spcAft>
                <a:spcPts val="0"/>
              </a:spcAft>
              <a:buSzPts val="1100"/>
              <a:buNone/>
            </a:pPr>
            <a:r>
              <a:rPr lang="en-US" sz="1300">
                <a:solidFill>
                  <a:schemeClr val="dk1"/>
                </a:solidFill>
              </a:rPr>
              <a:t>Xin chào thầy và các bạn mình xin được tiếp tục phần trình bày của nhóm, CÁCH DASHBOARD NÀY ĐƯỢC SỬ DỤNG</a:t>
            </a:r>
            <a:endParaRPr sz="1300">
              <a:solidFill>
                <a:schemeClr val="dk1"/>
              </a:solidFill>
            </a:endParaRPr>
          </a:p>
          <a:p>
            <a:pPr marL="457200" lvl="0" indent="-311150" algn="l" rtl="0">
              <a:lnSpc>
                <a:spcPct val="107916"/>
              </a:lnSpc>
              <a:spcBef>
                <a:spcPts val="800"/>
              </a:spcBef>
              <a:spcAft>
                <a:spcPts val="0"/>
              </a:spcAft>
              <a:buClr>
                <a:schemeClr val="dk1"/>
              </a:buClr>
              <a:buSzPts val="1300"/>
              <a:buAutoNum type="arabicPeriod"/>
            </a:pPr>
            <a:r>
              <a:rPr lang="en-US" sz="1300">
                <a:solidFill>
                  <a:schemeClr val="dk1"/>
                </a:solidFill>
              </a:rPr>
              <a:t>Tổng quan về bảng điều khiển</a:t>
            </a:r>
            <a:endParaRPr sz="1300">
              <a:solidFill>
                <a:schemeClr val="dk1"/>
              </a:solidFill>
            </a:endParaRPr>
          </a:p>
          <a:p>
            <a:pPr marL="457200" lvl="0" indent="-311150" algn="l" rtl="0">
              <a:lnSpc>
                <a:spcPct val="107916"/>
              </a:lnSpc>
              <a:spcBef>
                <a:spcPts val="0"/>
              </a:spcBef>
              <a:spcAft>
                <a:spcPts val="0"/>
              </a:spcAft>
              <a:buClr>
                <a:schemeClr val="dk1"/>
              </a:buClr>
              <a:buSzPts val="1300"/>
              <a:buFont typeface="Arial"/>
              <a:buChar char="-"/>
            </a:pPr>
            <a:r>
              <a:rPr lang="en-US" sz="1300">
                <a:solidFill>
                  <a:schemeClr val="dk1"/>
                </a:solidFill>
              </a:rPr>
              <a:t>Vì không tìm thấy bảng điều khiển trong chapter nên mình sẽ cố gắng hết sức để truyền đạt cho các bạn hiểu được cách hoạt động của nó thông qua hình ảnh.</a:t>
            </a:r>
            <a:endParaRPr sz="1300">
              <a:solidFill>
                <a:schemeClr val="dk1"/>
              </a:solidFill>
            </a:endParaRPr>
          </a:p>
          <a:p>
            <a:pPr marL="457200" lvl="0" indent="-311150" algn="l" rtl="0">
              <a:lnSpc>
                <a:spcPct val="107916"/>
              </a:lnSpc>
              <a:spcBef>
                <a:spcPts val="0"/>
              </a:spcBef>
              <a:spcAft>
                <a:spcPts val="0"/>
              </a:spcAft>
              <a:buClr>
                <a:schemeClr val="dk1"/>
              </a:buClr>
              <a:buSzPts val="1300"/>
              <a:buFont typeface="Arial"/>
              <a:buChar char="-"/>
            </a:pPr>
            <a:r>
              <a:rPr lang="en-US" sz="1300">
                <a:solidFill>
                  <a:schemeClr val="dk1"/>
                </a:solidFill>
              </a:rPr>
              <a:t>Như các bạn đã thấy đây là giao diện tổng quan của bảng điều khiển điều hành các chỉ số KPI</a:t>
            </a:r>
            <a:endParaRPr sz="1300">
              <a:solidFill>
                <a:schemeClr val="dk1"/>
              </a:solidFill>
            </a:endParaRPr>
          </a:p>
          <a:p>
            <a:pPr marL="0" lvl="0" indent="0" algn="l" rtl="0">
              <a:lnSpc>
                <a:spcPct val="107916"/>
              </a:lnSpc>
              <a:spcBef>
                <a:spcPts val="0"/>
              </a:spcBef>
              <a:spcAft>
                <a:spcPts val="0"/>
              </a:spcAft>
              <a:buNone/>
            </a:pPr>
            <a:endParaRPr sz="1300">
              <a:solidFill>
                <a:schemeClr val="dk1"/>
              </a:solidFill>
            </a:endParaRPr>
          </a:p>
          <a:p>
            <a:pPr marL="457200" lvl="0" indent="0" algn="l" rtl="0">
              <a:lnSpc>
                <a:spcPct val="107916"/>
              </a:lnSpc>
              <a:spcBef>
                <a:spcPts val="0"/>
              </a:spcBef>
              <a:spcAft>
                <a:spcPts val="0"/>
              </a:spcAft>
              <a:buSzPts val="1100"/>
              <a:buNone/>
            </a:pPr>
            <a:r>
              <a:rPr lang="en-US" sz="1300">
                <a:solidFill>
                  <a:schemeClr val="dk1"/>
                </a:solidFill>
              </a:rPr>
              <a:t>Tiếp theo mình sẽ đi sâu hơn về chi tiết cách bảng điều khiển hoạt động làm sao để mang lại hiệu quả</a:t>
            </a:r>
            <a:endParaRPr sz="1300">
              <a:solidFill>
                <a:schemeClr val="dk1"/>
              </a:solidFill>
            </a:endParaRPr>
          </a:p>
          <a:p>
            <a:pPr marL="0" lvl="0" indent="0" algn="l" rtl="0">
              <a:lnSpc>
                <a:spcPct val="107916"/>
              </a:lnSpc>
              <a:spcBef>
                <a:spcPts val="0"/>
              </a:spcBef>
              <a:spcAft>
                <a:spcPts val="800"/>
              </a:spcAft>
              <a:buNone/>
            </a:pPr>
            <a:endParaRPr sz="13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0" algn="l" rtl="0">
              <a:lnSpc>
                <a:spcPct val="107916"/>
              </a:lnSpc>
              <a:spcBef>
                <a:spcPts val="0"/>
              </a:spcBef>
              <a:spcAft>
                <a:spcPts val="0"/>
              </a:spcAft>
              <a:buSzPts val="1100"/>
              <a:buNone/>
            </a:pPr>
            <a:r>
              <a:rPr lang="en-US" sz="1300">
                <a:solidFill>
                  <a:schemeClr val="dk1"/>
                </a:solidFill>
              </a:rPr>
              <a:t>Xin chào thầy và các bạn mình xin được tiếp tục phần trình bày của nhóm, CÁCH DASHBOARD NÀY ĐƯỢC SỬ DỤNG</a:t>
            </a:r>
            <a:endParaRPr sz="1300">
              <a:solidFill>
                <a:schemeClr val="dk1"/>
              </a:solidFill>
            </a:endParaRPr>
          </a:p>
          <a:p>
            <a:pPr marL="457200" lvl="0" indent="-311150" algn="l" rtl="0">
              <a:lnSpc>
                <a:spcPct val="107916"/>
              </a:lnSpc>
              <a:spcBef>
                <a:spcPts val="800"/>
              </a:spcBef>
              <a:spcAft>
                <a:spcPts val="0"/>
              </a:spcAft>
              <a:buClr>
                <a:schemeClr val="dk1"/>
              </a:buClr>
              <a:buSzPts val="1300"/>
              <a:buAutoNum type="arabicPeriod"/>
            </a:pPr>
            <a:r>
              <a:rPr lang="en-US" sz="1300">
                <a:solidFill>
                  <a:schemeClr val="dk1"/>
                </a:solidFill>
              </a:rPr>
              <a:t>Tổng quan về bảng điều khiển</a:t>
            </a:r>
            <a:endParaRPr sz="1300">
              <a:solidFill>
                <a:schemeClr val="dk1"/>
              </a:solidFill>
            </a:endParaRPr>
          </a:p>
          <a:p>
            <a:pPr marL="457200" lvl="0" indent="-311150" algn="l" rtl="0">
              <a:lnSpc>
                <a:spcPct val="107916"/>
              </a:lnSpc>
              <a:spcBef>
                <a:spcPts val="0"/>
              </a:spcBef>
              <a:spcAft>
                <a:spcPts val="0"/>
              </a:spcAft>
              <a:buClr>
                <a:schemeClr val="dk1"/>
              </a:buClr>
              <a:buSzPts val="1300"/>
              <a:buFont typeface="Arial"/>
              <a:buChar char="-"/>
            </a:pPr>
            <a:r>
              <a:rPr lang="en-US" sz="1300">
                <a:solidFill>
                  <a:schemeClr val="dk1"/>
                </a:solidFill>
              </a:rPr>
              <a:t>Vì không tìm thấy bảng điều khiển trong chapter nên mình sẽ cố gắng hết sức để truyền đạt cho các bạn hiểu được cách hoạt động của nó thông qua hình ảnh.</a:t>
            </a:r>
            <a:endParaRPr sz="1300">
              <a:solidFill>
                <a:schemeClr val="dk1"/>
              </a:solidFill>
            </a:endParaRPr>
          </a:p>
          <a:p>
            <a:pPr marL="457200" lvl="0" indent="-311150" algn="l" rtl="0">
              <a:lnSpc>
                <a:spcPct val="107916"/>
              </a:lnSpc>
              <a:spcBef>
                <a:spcPts val="0"/>
              </a:spcBef>
              <a:spcAft>
                <a:spcPts val="0"/>
              </a:spcAft>
              <a:buClr>
                <a:schemeClr val="dk1"/>
              </a:buClr>
              <a:buSzPts val="1300"/>
              <a:buFont typeface="Arial"/>
              <a:buChar char="-"/>
            </a:pPr>
            <a:r>
              <a:rPr lang="en-US" sz="1300">
                <a:solidFill>
                  <a:schemeClr val="dk1"/>
                </a:solidFill>
              </a:rPr>
              <a:t>Như các bạn đã thấy đây là giao diện tổng quan của bảng điều khiển điều hành các chỉ số KPI</a:t>
            </a:r>
            <a:endParaRPr sz="1300">
              <a:solidFill>
                <a:schemeClr val="dk1"/>
              </a:solidFill>
            </a:endParaRPr>
          </a:p>
          <a:p>
            <a:pPr marL="0" lvl="0" indent="0" algn="l" rtl="0">
              <a:lnSpc>
                <a:spcPct val="107916"/>
              </a:lnSpc>
              <a:spcBef>
                <a:spcPts val="0"/>
              </a:spcBef>
              <a:spcAft>
                <a:spcPts val="0"/>
              </a:spcAft>
              <a:buNone/>
            </a:pPr>
            <a:endParaRPr sz="1300">
              <a:solidFill>
                <a:schemeClr val="dk1"/>
              </a:solidFill>
            </a:endParaRPr>
          </a:p>
          <a:p>
            <a:pPr marL="457200" lvl="0" indent="0" algn="l" rtl="0">
              <a:lnSpc>
                <a:spcPct val="107916"/>
              </a:lnSpc>
              <a:spcBef>
                <a:spcPts val="0"/>
              </a:spcBef>
              <a:spcAft>
                <a:spcPts val="0"/>
              </a:spcAft>
              <a:buSzPts val="1100"/>
              <a:buNone/>
            </a:pPr>
            <a:r>
              <a:rPr lang="en-US" sz="1300">
                <a:solidFill>
                  <a:schemeClr val="dk1"/>
                </a:solidFill>
              </a:rPr>
              <a:t>Tiếp theo mình sẽ đi sâu hơn về chi tiết cách bảng điều khiển hoạt động làm sao để mang lại hiệu quả</a:t>
            </a:r>
            <a:endParaRPr sz="1300">
              <a:solidFill>
                <a:schemeClr val="dk1"/>
              </a:solidFill>
            </a:endParaRPr>
          </a:p>
          <a:p>
            <a:pPr marL="0" lvl="0" indent="0" algn="l" rtl="0">
              <a:lnSpc>
                <a:spcPct val="107916"/>
              </a:lnSpc>
              <a:spcBef>
                <a:spcPts val="0"/>
              </a:spcBef>
              <a:spcAft>
                <a:spcPts val="800"/>
              </a:spcAft>
              <a:buNone/>
            </a:pPr>
            <a:endParaRPr sz="1300">
              <a:solidFill>
                <a:schemeClr val="dk1"/>
              </a:solidFill>
            </a:endParaRPr>
          </a:p>
        </p:txBody>
      </p:sp>
    </p:spTree>
    <p:extLst>
      <p:ext uri="{BB962C8B-B14F-4D97-AF65-F5344CB8AC3E}">
        <p14:creationId xmlns:p14="http://schemas.microsoft.com/office/powerpoint/2010/main" val="105448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en-US" sz="1100" b="0" i="0" u="none" strike="noStrike" cap="none" dirty="0" err="1">
                <a:solidFill>
                  <a:srgbClr val="000000"/>
                </a:solidFill>
                <a:effectLst/>
                <a:latin typeface="Arial"/>
                <a:ea typeface="Arial"/>
                <a:cs typeface="Arial"/>
                <a:sym typeface="Arial"/>
              </a:rPr>
              <a:t>Trực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Area chart </a:t>
            </a:r>
            <a:r>
              <a:rPr lang="en-US" sz="1100" b="0" i="0" u="none" strike="noStrike" cap="none" dirty="0">
                <a:solidFill>
                  <a:srgbClr val="000000"/>
                </a:solidFill>
                <a:effectLst/>
                <a:latin typeface="Arial"/>
                <a:ea typeface="Arial"/>
                <a:cs typeface="Arial"/>
                <a:sym typeface="Arial"/>
              </a:rPr>
              <a:t>ta </a:t>
            </a:r>
            <a:r>
              <a:rPr lang="en-US" sz="1100" b="0" i="0" u="none" strike="noStrike" cap="none" dirty="0" err="1">
                <a:solidFill>
                  <a:srgbClr val="000000"/>
                </a:solidFill>
                <a:effectLst/>
                <a:latin typeface="Arial"/>
                <a:ea typeface="Arial"/>
                <a:cs typeface="Arial"/>
                <a:sym typeface="Arial"/>
              </a:rPr>
              <a:t>rút</a:t>
            </a:r>
            <a:r>
              <a:rPr lang="en-US" sz="1100" b="0" i="0" u="none" strike="noStrike" cap="none" dirty="0">
                <a:solidFill>
                  <a:srgbClr val="000000"/>
                </a:solidFill>
                <a:effectLst/>
                <a:latin typeface="Arial"/>
                <a:ea typeface="Arial"/>
                <a:cs typeface="Arial"/>
                <a:sym typeface="Arial"/>
              </a:rPr>
              <a:t> ra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xét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br>
              <a:rPr lang="en-US" dirty="0"/>
            </a:br>
            <a:endParaRPr lang="vi-VN" sz="1100" b="0" i="0" u="none" strike="noStrike" cap="none" dirty="0">
              <a:solidFill>
                <a:srgbClr val="000000"/>
              </a:solidFill>
              <a:effectLst/>
              <a:latin typeface="Arial"/>
              <a:ea typeface="Arial"/>
              <a:cs typeface="Arial"/>
              <a:sym typeface="Arial"/>
            </a:endParaRPr>
          </a:p>
          <a:p>
            <a:pPr marL="457200" indent="-298450" rtl="0" fontAlgn="base"/>
            <a:r>
              <a:rPr lang="vi-VN" sz="1100" b="0" i="0" u="none" strike="noStrike" cap="none" dirty="0">
                <a:solidFill>
                  <a:srgbClr val="000000"/>
                </a:solidFill>
                <a:effectLst/>
                <a:latin typeface="Arial"/>
                <a:ea typeface="Arial"/>
                <a:cs typeface="Arial"/>
                <a:sym typeface="Arial"/>
              </a:rPr>
              <a:t>Phần lớn học sinh đều lựa chọn ‘Đồng ý’ hoặc ‘Hoàn toàn đồng ý’ cho câu hỏi về các loại kiến thức học thêm trong COVID-19. Trong đó số người ‘Đồng ý’ luôn chiếm phần lớn nhất đặc biệt là kiến thức về ‘Coronavirus’ và Chăm sóc sức khỏe dự phòng lần lượt chiếm `55.71%` và `58%`.</a:t>
            </a:r>
          </a:p>
          <a:p>
            <a:pPr marL="457200" indent="-298450" rtl="0" fontAlgn="base"/>
            <a:r>
              <a:rPr lang="vi-VN" sz="1100" b="0" i="0" u="none" strike="noStrike" cap="none" dirty="0">
                <a:solidFill>
                  <a:srgbClr val="000000"/>
                </a:solidFill>
                <a:effectLst/>
                <a:latin typeface="Arial"/>
                <a:ea typeface="Arial"/>
                <a:cs typeface="Arial"/>
                <a:sym typeface="Arial"/>
              </a:rPr>
              <a:t>Số người ‘Không đồng ý’ và ‘Hoàn toàn không đồng ý’ nằm ở nhóm ít được lựa chọn nhất chứng tỏ là các đa số các bạn tham gia khảo khát đều cho rằng việc học thêm trong giai đoạn COVID là điều rất thiết. </a:t>
            </a:r>
          </a:p>
          <a:p>
            <a:pPr marL="457200" indent="-298450" rtl="0" fontAlgn="base"/>
            <a:r>
              <a:rPr lang="vi-VN" sz="1100" b="0" i="0" u="none" strike="noStrike" cap="none" dirty="0">
                <a:solidFill>
                  <a:srgbClr val="000000"/>
                </a:solidFill>
                <a:effectLst/>
                <a:latin typeface="Arial"/>
                <a:ea typeface="Arial"/>
                <a:cs typeface="Arial"/>
                <a:sym typeface="Arial"/>
              </a:rPr>
              <a:t>Sử dụng kỹ thuật công nghệ điện tử và Phát triển xã hồi bền vững nằm ở nhóm kiến thức ít được học sinh quan tâm nhất khi nó chiếm tỉ lệ ‘Hoàn toàn không Đồng ý’ và ‘Không Đồng ý’ lần lượt là `20.24%` và `14.52%` cao nhất so với phần còn lại.</a:t>
            </a:r>
          </a:p>
          <a:p>
            <a:pPr marL="457200" indent="-298450" rtl="0" fontAlgn="base"/>
            <a:r>
              <a:rPr lang="vi-VN" sz="1100" b="0" i="0" u="none" strike="noStrike" cap="none" dirty="0">
                <a:solidFill>
                  <a:srgbClr val="000000"/>
                </a:solidFill>
                <a:effectLst/>
                <a:latin typeface="Arial"/>
                <a:ea typeface="Arial"/>
                <a:cs typeface="Arial"/>
                <a:sym typeface="Arial"/>
              </a:rPr>
              <a:t>Số người phản hồi tích cực luôn chiếm phần đa số so với số người phản hồi tiêu cực. Trong đó số ‘Hoàn toàn Đồng ý’ luôn có tỉ lệ cao hơn số ‘Hoàn toàn không Đồng ý’ chứng tỏ quan điểm rõ ràng về việc học thêm trong giai đoạn COVID.</a:t>
            </a:r>
          </a:p>
          <a:p>
            <a:pPr marL="0" lvl="0" indent="0" algn="l" rtl="0">
              <a:lnSpc>
                <a:spcPct val="107916"/>
              </a:lnSpc>
              <a:spcBef>
                <a:spcPts val="0"/>
              </a:spcBef>
              <a:spcAft>
                <a:spcPts val="800"/>
              </a:spcAft>
              <a:buNone/>
            </a:pPr>
            <a:endParaRPr sz="1300" dirty="0">
              <a:solidFill>
                <a:schemeClr val="dk1"/>
              </a:solidFill>
            </a:endParaRPr>
          </a:p>
        </p:txBody>
      </p:sp>
    </p:spTree>
    <p:extLst>
      <p:ext uri="{BB962C8B-B14F-4D97-AF65-F5344CB8AC3E}">
        <p14:creationId xmlns:p14="http://schemas.microsoft.com/office/powerpoint/2010/main" val="1027103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Tiếp theo ta sử dụng </a:t>
            </a:r>
            <a:r>
              <a:rPr lang="vi-VN" sz="1100" b="1" i="0" u="none" strike="noStrike" cap="none" dirty="0">
                <a:solidFill>
                  <a:srgbClr val="000000"/>
                </a:solidFill>
                <a:effectLst/>
                <a:latin typeface="Arial"/>
                <a:ea typeface="Arial"/>
                <a:cs typeface="Arial"/>
                <a:sym typeface="Arial"/>
              </a:rPr>
              <a:t>Stacked Bar Chart </a:t>
            </a:r>
            <a:r>
              <a:rPr lang="vi-VN" sz="1100" b="0" i="0" u="none" strike="noStrike" cap="none" dirty="0">
                <a:solidFill>
                  <a:srgbClr val="000000"/>
                </a:solidFill>
                <a:effectLst/>
                <a:latin typeface="Arial"/>
                <a:ea typeface="Arial"/>
                <a:cs typeface="Arial"/>
                <a:sym typeface="Arial"/>
              </a:rPr>
              <a:t>để có cái nhìn rõ hơn về quan điểm kiến thức học thêm trong COVID từ đó rút ra được những nhận xét sau:</a:t>
            </a:r>
            <a:endParaRPr lang="vi-VN" b="0" i="0" u="none" strike="noStrike" dirty="0">
              <a:solidFill>
                <a:srgbClr val="000000"/>
              </a:solidFill>
              <a:effectLst/>
            </a:endParaRPr>
          </a:p>
          <a:p>
            <a:pPr marL="158750" indent="0">
              <a:buNone/>
            </a:pPr>
            <a:endParaRPr lang="vi-VN" sz="1100" b="0" i="0" u="none" strike="noStrike" cap="none" dirty="0">
              <a:solidFill>
                <a:srgbClr val="000000"/>
              </a:solidFill>
              <a:effectLst/>
              <a:latin typeface="Arial"/>
              <a:ea typeface="Arial"/>
              <a:cs typeface="Arial"/>
              <a:sym typeface="Arial"/>
            </a:endParaRPr>
          </a:p>
          <a:p>
            <a:pPr marL="457200" indent="-298450" rtl="0" fontAlgn="base"/>
            <a:r>
              <a:rPr lang="vi-VN" sz="1100" b="0" i="0" u="none" strike="noStrike" cap="none" dirty="0">
                <a:solidFill>
                  <a:srgbClr val="000000"/>
                </a:solidFill>
                <a:effectLst/>
                <a:latin typeface="Arial"/>
                <a:ea typeface="Arial"/>
                <a:cs typeface="Arial"/>
                <a:sym typeface="Arial"/>
              </a:rPr>
              <a:t>Đa số học sinh đều cho rằng việc học thêm các kiến thức trong giai đoạn COVID là điều cần thiết đặc biệt là ở kiến thức về Coronavirus và Chăm sóc sức khỏe dự phòng khi có số người ‘Đồng ý’ và ‘Hoàn toàn Đồng ý’ lần lượt là `338` phiếu và `332` phiếu.</a:t>
            </a:r>
          </a:p>
          <a:p>
            <a:pPr marL="457200" indent="-298450" rtl="0" fontAlgn="base"/>
            <a:r>
              <a:rPr lang="vi-VN" sz="1100" b="0" i="0" u="none" strike="noStrike" cap="none" dirty="0">
                <a:solidFill>
                  <a:srgbClr val="000000"/>
                </a:solidFill>
                <a:effectLst/>
                <a:latin typeface="Arial"/>
                <a:ea typeface="Arial"/>
                <a:cs typeface="Arial"/>
                <a:sym typeface="Arial"/>
              </a:rPr>
              <a:t>Sử dụng kỹ thuật công nghệ điện tử và Phát triển xã hội bền vững là hai loại kiến thức được ít người quan tâm nhất khi nó có số phiếu ‘Không Đồng ý’ và ‘Hoàn toàn không Đồng ý’ lần lượt là `85` và `61` nằm trong nhóm kiến thức có phản hồi tiêu cực nhất.</a:t>
            </a:r>
          </a:p>
          <a:p>
            <a:pPr marL="457200" indent="-298450" rtl="0" fontAlgn="base"/>
            <a:r>
              <a:rPr lang="vi-VN" sz="1100" b="0" i="0" u="none" strike="noStrike" cap="none" dirty="0">
                <a:solidFill>
                  <a:srgbClr val="000000"/>
                </a:solidFill>
                <a:effectLst/>
                <a:latin typeface="Arial"/>
                <a:ea typeface="Arial"/>
                <a:cs typeface="Arial"/>
                <a:sym typeface="Arial"/>
              </a:rPr>
              <a:t>Số ý kiến ‘Hoàn toàn không Đồng ý’ và ‘Đồng ý’ nằm ở nhóm ít thay đổi nhất ở các loại kiến thức học thêm khác nhau ngược lại số người chọn ‘Không Đồng ý’ có sự thay đổi rõ rệt nhất.</a:t>
            </a:r>
          </a:p>
          <a:p>
            <a:pPr marL="457200" indent="-298450" rtl="0" fontAlgn="base"/>
            <a:r>
              <a:rPr lang="vi-VN" sz="1100" b="0" i="0" u="none" strike="noStrike" cap="none" dirty="0">
                <a:solidFill>
                  <a:srgbClr val="000000"/>
                </a:solidFill>
                <a:effectLst/>
                <a:latin typeface="Arial"/>
                <a:ea typeface="Arial"/>
                <a:cs typeface="Arial"/>
                <a:sym typeface="Arial"/>
              </a:rPr>
              <a:t>Đa số học sinh đều có phản hồi tích cực cho các loại kiến thức khi nó chiếm phần lớn số phiếu.</a:t>
            </a:r>
          </a:p>
          <a:p>
            <a:pPr marL="0" lvl="0" indent="0" algn="l" rtl="0">
              <a:lnSpc>
                <a:spcPct val="107916"/>
              </a:lnSpc>
              <a:spcBef>
                <a:spcPts val="0"/>
              </a:spcBef>
              <a:spcAft>
                <a:spcPts val="800"/>
              </a:spcAft>
              <a:buNone/>
            </a:pPr>
            <a:endParaRPr sz="1300" dirty="0">
              <a:solidFill>
                <a:schemeClr val="dk1"/>
              </a:solidFill>
            </a:endParaRPr>
          </a:p>
        </p:txBody>
      </p:sp>
    </p:spTree>
    <p:extLst>
      <p:ext uri="{BB962C8B-B14F-4D97-AF65-F5344CB8AC3E}">
        <p14:creationId xmlns:p14="http://schemas.microsoft.com/office/powerpoint/2010/main" val="388861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en-US" sz="1100" b="0" i="0" u="none" strike="noStrike" cap="none" dirty="0" err="1">
                <a:solidFill>
                  <a:srgbClr val="000000"/>
                </a:solidFill>
                <a:effectLst/>
                <a:latin typeface="Arial"/>
                <a:ea typeface="Arial"/>
                <a:cs typeface="Arial"/>
                <a:sym typeface="Arial"/>
              </a:rPr>
              <a:t>Hầu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toàn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gần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khoảng</a:t>
            </a:r>
            <a:r>
              <a:rPr lang="en-US" sz="1100" b="0" i="0" u="none" strike="noStrike" cap="none" dirty="0">
                <a:solidFill>
                  <a:srgbClr val="000000"/>
                </a:solidFill>
                <a:effectLst/>
                <a:latin typeface="Arial"/>
                <a:ea typeface="Arial"/>
                <a:cs typeface="Arial"/>
                <a:sym typeface="Arial"/>
              </a:rPr>
              <a:t> 3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mỗi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tỏ</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chặt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giữa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thêm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a:t>
            </a:r>
            <a:r>
              <a:rPr lang="en-US" sz="1100" b="0" i="0" u="none" strike="noStrike" cap="none" dirty="0">
                <a:solidFill>
                  <a:srgbClr val="000000"/>
                </a:solidFill>
                <a:effectLst/>
                <a:latin typeface="Arial"/>
                <a:ea typeface="Arial"/>
                <a:cs typeface="Arial"/>
                <a:sym typeface="Arial"/>
              </a:rPr>
              <a:t>.</a:t>
            </a:r>
          </a:p>
          <a:p>
            <a:pPr rtl="0" fontAlgn="base"/>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bạn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rõ</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ràng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cao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nhóm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sinh</a:t>
            </a:r>
            <a:r>
              <a:rPr lang="en-US" sz="1100" b="0" i="0" u="none" strike="noStrike" cap="none" dirty="0">
                <a:solidFill>
                  <a:srgbClr val="000000"/>
                </a:solidFill>
                <a:effectLst/>
                <a:latin typeface="Arial"/>
                <a:ea typeface="Arial"/>
                <a:cs typeface="Arial"/>
                <a:sym typeface="Arial"/>
              </a:rPr>
              <a:t> Coronavirus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5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mỗi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kỹ</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1.5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mỗi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a:t>
            </a:r>
          </a:p>
          <a:p>
            <a:pPr rtl="0" fontAlgn="base"/>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toàn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nhóm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cao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khoảng</a:t>
            </a:r>
            <a:r>
              <a:rPr lang="en-US" sz="1100" b="0" i="0" u="none" strike="noStrike" cap="none" dirty="0">
                <a:solidFill>
                  <a:srgbClr val="000000"/>
                </a:solidFill>
                <a:effectLst/>
                <a:latin typeface="Arial"/>
                <a:ea typeface="Arial"/>
                <a:cs typeface="Arial"/>
                <a:sym typeface="Arial"/>
              </a:rPr>
              <a:t> 4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mỗi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ngày</a:t>
            </a:r>
            <a:r>
              <a:rPr lang="en-US" sz="1100" b="0" i="0" u="none" strike="noStrike" cap="none" dirty="0">
                <a:solidFill>
                  <a:srgbClr val="000000"/>
                </a:solidFill>
                <a:effectLst/>
                <a:latin typeface="Arial"/>
                <a:ea typeface="Arial"/>
                <a:cs typeface="Arial"/>
                <a:sym typeface="Arial"/>
              </a:rPr>
              <a:t>.</a:t>
            </a:r>
          </a:p>
          <a:p>
            <a:pPr marL="158750" indent="0" rtl="0">
              <a:buNone/>
            </a:pPr>
            <a:r>
              <a:rPr lang="vi-VN" sz="1100" b="0" i="0" u="none" strike="noStrike" cap="none" dirty="0">
                <a:solidFill>
                  <a:srgbClr val="000000"/>
                </a:solidFill>
                <a:effectLst/>
                <a:latin typeface="Arial"/>
                <a:ea typeface="Arial"/>
                <a:cs typeface="Arial"/>
                <a:sym typeface="Arial"/>
              </a:rPr>
              <a:t>.</a:t>
            </a:r>
          </a:p>
          <a:p>
            <a:pPr marL="0" lvl="0" indent="0" algn="l" rtl="0">
              <a:lnSpc>
                <a:spcPct val="107916"/>
              </a:lnSpc>
              <a:spcBef>
                <a:spcPts val="0"/>
              </a:spcBef>
              <a:spcAft>
                <a:spcPts val="800"/>
              </a:spcAft>
              <a:buNone/>
            </a:pPr>
            <a:endParaRPr sz="1300" dirty="0">
              <a:solidFill>
                <a:schemeClr val="dk1"/>
              </a:solidFill>
            </a:endParaRPr>
          </a:p>
        </p:txBody>
      </p:sp>
    </p:spTree>
    <p:extLst>
      <p:ext uri="{BB962C8B-B14F-4D97-AF65-F5344CB8AC3E}">
        <p14:creationId xmlns:p14="http://schemas.microsoft.com/office/powerpoint/2010/main" val="835859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endParaRPr sz="1300" dirty="0">
              <a:solidFill>
                <a:schemeClr val="dk1"/>
              </a:solidFill>
            </a:endParaRPr>
          </a:p>
        </p:txBody>
      </p:sp>
    </p:spTree>
    <p:extLst>
      <p:ext uri="{BB962C8B-B14F-4D97-AF65-F5344CB8AC3E}">
        <p14:creationId xmlns:p14="http://schemas.microsoft.com/office/powerpoint/2010/main" val="231203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Dựa trên bảng dữ liệu thống kê ở trên tôi sử dụng </a:t>
            </a:r>
            <a:r>
              <a:rPr lang="vi-VN" sz="1100" b="1" i="0" u="none" strike="noStrike" cap="none" dirty="0">
                <a:solidFill>
                  <a:srgbClr val="000000"/>
                </a:solidFill>
                <a:effectLst/>
                <a:latin typeface="Arial"/>
                <a:ea typeface="Arial"/>
                <a:cs typeface="Arial"/>
                <a:sym typeface="Arial"/>
              </a:rPr>
              <a:t>Box and Whisker chart </a:t>
            </a:r>
            <a:r>
              <a:rPr lang="vi-VN" sz="1100" b="0" i="0" u="none" strike="noStrike" cap="none" dirty="0">
                <a:solidFill>
                  <a:srgbClr val="000000"/>
                </a:solidFill>
                <a:effectLst/>
                <a:latin typeface="Arial"/>
                <a:ea typeface="Arial"/>
                <a:cs typeface="Arial"/>
                <a:sym typeface="Arial"/>
              </a:rPr>
              <a:t>để thể hiện mối quan hệ giữa thời gian tự học của học sinh với các hệ trường. Từ đó rút ra một số nhận xét như sau:</a:t>
            </a:r>
            <a:endParaRPr lang="vi-VN" b="0" i="0" u="none" strike="noStrike" dirty="0">
              <a:solidFill>
                <a:srgbClr val="000000"/>
              </a:solidFill>
              <a:effectLst/>
            </a:endParaRPr>
          </a:p>
          <a:p>
            <a:pPr rtl="0" fontAlgn="base"/>
            <a:r>
              <a:rPr lang="vi-VN" sz="1100" b="0" i="0" u="none" strike="noStrike" cap="none" dirty="0">
                <a:solidFill>
                  <a:srgbClr val="000000"/>
                </a:solidFill>
                <a:effectLst/>
                <a:latin typeface="Arial"/>
                <a:ea typeface="Arial"/>
                <a:cs typeface="Arial"/>
                <a:sym typeface="Arial"/>
              </a:rPr>
              <a:t>Học sinh trường chuyên rất chăm học khi có tổng thời gian tự học tới 5 giờ mỗi ngày, xếp sau lần lượt là các hệ Trường dân lập và Trường công lập. Đặc biệt là hệ Trường quốc tế xếp cuối với chỉ gần 2 giờ mỗi ngày.</a:t>
            </a:r>
          </a:p>
          <a:p>
            <a:pPr rtl="0" fontAlgn="base"/>
            <a:r>
              <a:rPr lang="vi-VN" sz="1100" b="0" i="0" u="none" strike="noStrike" cap="none" dirty="0">
                <a:solidFill>
                  <a:srgbClr val="000000"/>
                </a:solidFill>
                <a:effectLst/>
                <a:latin typeface="Arial"/>
                <a:ea typeface="Arial"/>
                <a:cs typeface="Arial"/>
                <a:sym typeface="Arial"/>
              </a:rPr>
              <a:t>Học sinh trường chuyên và trường công lập có thời gian trung bình Tự học offline cao hơn Tự học online ngược lại với hệ trường dân lập và trường quốc tế qua đó cho thấy sự khác nhau trong phương pháp học tập giữa các trường.</a:t>
            </a:r>
          </a:p>
          <a:p>
            <a:pPr rtl="0" fontAlgn="base"/>
            <a:r>
              <a:rPr lang="vi-VN" sz="1100" b="0" i="0" u="none" strike="noStrike" cap="none" dirty="0">
                <a:solidFill>
                  <a:srgbClr val="000000"/>
                </a:solidFill>
                <a:effectLst/>
                <a:latin typeface="Arial"/>
                <a:ea typeface="Arial"/>
                <a:cs typeface="Arial"/>
                <a:sym typeface="Arial"/>
              </a:rPr>
              <a:t>Thời gian Tự học online giữa các hệ trường có sự phân bố đồng đều hơn so với  thời gian Tự học offline.</a:t>
            </a:r>
          </a:p>
          <a:p>
            <a:pPr marL="0" lvl="0" indent="0" algn="l" rtl="0">
              <a:lnSpc>
                <a:spcPct val="107916"/>
              </a:lnSpc>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endParaRPr sz="1300" dirty="0">
              <a:solidFill>
                <a:schemeClr val="dk1"/>
              </a:solidFill>
            </a:endParaRPr>
          </a:p>
        </p:txBody>
      </p:sp>
    </p:spTree>
    <p:extLst>
      <p:ext uri="{BB962C8B-B14F-4D97-AF65-F5344CB8AC3E}">
        <p14:creationId xmlns:p14="http://schemas.microsoft.com/office/powerpoint/2010/main" val="273437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Dựa trên bảng dữ liệu thống kê ở trên, lần này tôi sẽ sử dụng </a:t>
            </a:r>
            <a:r>
              <a:rPr lang="vi-VN" sz="1100" b="1" i="0" u="none" strike="noStrike" cap="none" dirty="0">
                <a:solidFill>
                  <a:srgbClr val="000000"/>
                </a:solidFill>
                <a:effectLst/>
                <a:latin typeface="Arial"/>
                <a:ea typeface="Arial"/>
                <a:cs typeface="Arial"/>
                <a:sym typeface="Arial"/>
              </a:rPr>
              <a:t>Line chart </a:t>
            </a:r>
            <a:r>
              <a:rPr lang="vi-VN" sz="1100" b="0" i="0" u="none" strike="noStrike" cap="none" dirty="0">
                <a:solidFill>
                  <a:srgbClr val="000000"/>
                </a:solidFill>
                <a:effectLst/>
                <a:latin typeface="Arial"/>
                <a:ea typeface="Arial"/>
                <a:cs typeface="Arial"/>
                <a:sym typeface="Arial"/>
              </a:rPr>
              <a:t>để biểu diễn mối quan hệ giữa thời gian tự học online của học sinh theo cấp lớp, qua đó rút ra được các nhận xét sau:</a:t>
            </a:r>
            <a:endParaRPr lang="vi-VN" b="0" i="0" u="none" strike="noStrike" dirty="0">
              <a:solidFill>
                <a:srgbClr val="000000"/>
              </a:solidFill>
              <a:effectLst/>
            </a:endParaRPr>
          </a:p>
          <a:p>
            <a:pPr rtl="0" fontAlgn="base"/>
            <a:r>
              <a:rPr lang="vi-VN" sz="1100" b="0" i="0" u="none" strike="noStrike" cap="none" dirty="0">
                <a:solidFill>
                  <a:srgbClr val="000000"/>
                </a:solidFill>
                <a:effectLst/>
                <a:latin typeface="Arial"/>
                <a:ea typeface="Arial"/>
                <a:cs typeface="Arial"/>
                <a:sym typeface="Arial"/>
              </a:rPr>
              <a:t>Thời gian tự học offline của học sinh có xu hướng tăng theo cấp bậc của lớp học và ngược lại thời gian tự học online có xu hướng giảm theo cấp bậc của lớp học.</a:t>
            </a:r>
          </a:p>
          <a:p>
            <a:pPr rtl="0" fontAlgn="base"/>
            <a:r>
              <a:rPr lang="vi-VN" sz="1100" b="0" i="0" u="none" strike="noStrike" cap="none" dirty="0">
                <a:solidFill>
                  <a:srgbClr val="000000"/>
                </a:solidFill>
                <a:effectLst/>
                <a:latin typeface="Arial"/>
                <a:ea typeface="Arial"/>
                <a:cs typeface="Arial"/>
                <a:sym typeface="Arial"/>
              </a:rPr>
              <a:t>Học sinh mới chuyển cấp phải mất nhiều thời gian học hơn để thích nghi được với hệ kiến thức mới nhưng đặc biệt cao là ở khối lớp 8 với thời gian học trong ngày là 5.33 giờ mỗi ngày.</a:t>
            </a:r>
          </a:p>
          <a:p>
            <a:pPr marL="0" lvl="0" indent="0" algn="l" rtl="0">
              <a:lnSpc>
                <a:spcPct val="107916"/>
              </a:lnSpc>
              <a:spcBef>
                <a:spcPts val="0"/>
              </a:spcBef>
              <a:spcAft>
                <a:spcPts val="0"/>
              </a:spcAft>
              <a:buNone/>
            </a:pPr>
            <a:endParaRPr dirty="0"/>
          </a:p>
        </p:txBody>
      </p:sp>
    </p:spTree>
    <p:extLst>
      <p:ext uri="{BB962C8B-B14F-4D97-AF65-F5344CB8AC3E}">
        <p14:creationId xmlns:p14="http://schemas.microsoft.com/office/powerpoint/2010/main" val="17944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Dựa trên bảng dữ liệu thống kê ở trên, lần này tôi sẽ sử dụng </a:t>
            </a:r>
            <a:r>
              <a:rPr lang="vi-VN" sz="1100" b="1" i="0" u="none" strike="noStrike" cap="none" dirty="0">
                <a:solidFill>
                  <a:srgbClr val="000000"/>
                </a:solidFill>
                <a:effectLst/>
                <a:latin typeface="Arial"/>
                <a:ea typeface="Arial"/>
                <a:cs typeface="Arial"/>
                <a:sym typeface="Arial"/>
              </a:rPr>
              <a:t>Line chart </a:t>
            </a:r>
            <a:r>
              <a:rPr lang="vi-VN" sz="1100" b="0" i="0" u="none" strike="noStrike" cap="none" dirty="0">
                <a:solidFill>
                  <a:srgbClr val="000000"/>
                </a:solidFill>
                <a:effectLst/>
                <a:latin typeface="Arial"/>
                <a:ea typeface="Arial"/>
                <a:cs typeface="Arial"/>
                <a:sym typeface="Arial"/>
              </a:rPr>
              <a:t>để biểu diễn mối quan hệ giữa thời gian tự học online của học sinh theo cấp lớp, qua đó rút ra được các nhận xét sau:</a:t>
            </a:r>
            <a:endParaRPr lang="vi-VN" b="0" i="0" u="none" strike="noStrike" dirty="0">
              <a:solidFill>
                <a:srgbClr val="000000"/>
              </a:solidFill>
              <a:effectLst/>
            </a:endParaRPr>
          </a:p>
          <a:p>
            <a:pPr rtl="0" fontAlgn="base"/>
            <a:r>
              <a:rPr lang="vi-VN" sz="1100" b="0" i="0" u="none" strike="noStrike" cap="none" dirty="0">
                <a:solidFill>
                  <a:srgbClr val="000000"/>
                </a:solidFill>
                <a:effectLst/>
                <a:latin typeface="Arial"/>
                <a:ea typeface="Arial"/>
                <a:cs typeface="Arial"/>
                <a:sym typeface="Arial"/>
              </a:rPr>
              <a:t>Thời gian tự học offline của học sinh có xu hướng tăng theo cấp bậc của lớp học và ngược lại thời gian tự học online có xu hướng giảm theo cấp bậc của lớp học.</a:t>
            </a:r>
          </a:p>
          <a:p>
            <a:pPr rtl="0" fontAlgn="base"/>
            <a:r>
              <a:rPr lang="vi-VN" sz="1100" b="0" i="0" u="none" strike="noStrike" cap="none" dirty="0">
                <a:solidFill>
                  <a:srgbClr val="000000"/>
                </a:solidFill>
                <a:effectLst/>
                <a:latin typeface="Arial"/>
                <a:ea typeface="Arial"/>
                <a:cs typeface="Arial"/>
                <a:sym typeface="Arial"/>
              </a:rPr>
              <a:t>Học sinh mới chuyển cấp phải mất nhiều thời gian học hơn để thích nghi được với hệ kiến thức mới nhưng đặc biệt cao là ở khối lớp 8 với thời gian học trong ngày là 5.33 giờ mỗi ngày.</a:t>
            </a:r>
          </a:p>
          <a:p>
            <a:pPr marL="0" lvl="0" indent="0" algn="l" rtl="0">
              <a:lnSpc>
                <a:spcPct val="107916"/>
              </a:lnSpc>
              <a:spcBef>
                <a:spcPts val="0"/>
              </a:spcBef>
              <a:spcAft>
                <a:spcPts val="0"/>
              </a:spcAft>
              <a:buNone/>
            </a:pPr>
            <a:endParaRPr dirty="0"/>
          </a:p>
        </p:txBody>
      </p:sp>
    </p:spTree>
    <p:extLst>
      <p:ext uri="{BB962C8B-B14F-4D97-AF65-F5344CB8AC3E}">
        <p14:creationId xmlns:p14="http://schemas.microsoft.com/office/powerpoint/2010/main" val="1554532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Sử dụng bộ dữ liệu, ta lọc ra các lí do xúc tác người dùng tự học trong thời kỳ Covid-19. Dữ liệu thu thập sử dụng thang đo Likert để cho phép cá nhân thể hiện mức độ họ đồng ý hoặc không đồng ý với một tuyên bố cụ thể </a:t>
            </a:r>
            <a:r>
              <a:rPr lang="vi-VN" sz="1100" b="0" i="1" u="none" strike="noStrike" cap="none" dirty="0">
                <a:solidFill>
                  <a:srgbClr val="000000"/>
                </a:solidFill>
                <a:effectLst/>
                <a:latin typeface="Arial"/>
                <a:ea typeface="Arial"/>
                <a:cs typeface="Arial"/>
                <a:sym typeface="Arial"/>
              </a:rPr>
              <a:t>(Hoàn toàn không đồng ý, Không đồng ý, Trung lập, Đồng ý, Hoàn toàn đồng ý)</a:t>
            </a:r>
            <a:r>
              <a:rPr lang="vi-VN" sz="1100" b="0" i="0" u="none" strike="noStrike" cap="none" dirty="0">
                <a:solidFill>
                  <a:srgbClr val="000000"/>
                </a:solidFill>
                <a:effectLst/>
                <a:latin typeface="Arial"/>
                <a:ea typeface="Arial"/>
                <a:cs typeface="Arial"/>
                <a:sym typeface="Arial"/>
              </a:rPr>
              <a:t>, với giả định rằng cường độ của một thái độ là tuyến tính.</a:t>
            </a:r>
            <a:endParaRPr lang="vi-VN" b="0" i="0" u="none" strike="noStrike" dirty="0">
              <a:solidFill>
                <a:srgbClr val="000000"/>
              </a:solidFill>
              <a:effectLst/>
            </a:endParaRPr>
          </a:p>
          <a:p>
            <a:pPr marL="158750" indent="0" rtl="0">
              <a:buNone/>
            </a:pPr>
            <a:r>
              <a:rPr lang="vi-VN" sz="1100" b="0" i="0" u="none" strike="noStrike" cap="none" dirty="0">
                <a:solidFill>
                  <a:srgbClr val="000000"/>
                </a:solidFill>
                <a:effectLst/>
                <a:latin typeface="Arial"/>
                <a:ea typeface="Arial"/>
                <a:cs typeface="Arial"/>
                <a:sym typeface="Arial"/>
              </a:rPr>
              <a:t>Bảng thống kê mô tả bên dưới được kết hợp với </a:t>
            </a:r>
            <a:r>
              <a:rPr lang="vi-VN" sz="1100" b="1" i="0" u="none" strike="noStrike" cap="none" dirty="0">
                <a:solidFill>
                  <a:srgbClr val="000000"/>
                </a:solidFill>
                <a:effectLst/>
                <a:latin typeface="Arial"/>
                <a:ea typeface="Arial"/>
                <a:cs typeface="Arial"/>
                <a:sym typeface="Arial"/>
              </a:rPr>
              <a:t>heat map</a:t>
            </a:r>
            <a:r>
              <a:rPr lang="vi-VN" sz="1100" b="0" i="0" u="none" strike="noStrike" cap="none" dirty="0">
                <a:solidFill>
                  <a:srgbClr val="000000"/>
                </a:solidFill>
                <a:effectLst/>
                <a:latin typeface="Arial"/>
                <a:ea typeface="Arial"/>
                <a:cs typeface="Arial"/>
                <a:sym typeface="Arial"/>
              </a:rPr>
              <a:t> (số càng lớn thì màu càng đậm) cho dễ trực quan về định lượng</a:t>
            </a:r>
            <a:br>
              <a:rPr lang="vi-VN" dirty="0"/>
            </a:br>
            <a:br>
              <a:rPr lang="vi-VN" dirty="0"/>
            </a:br>
            <a:endParaRPr dirty="0"/>
          </a:p>
        </p:txBody>
      </p:sp>
    </p:spTree>
    <p:extLst>
      <p:ext uri="{BB962C8B-B14F-4D97-AF65-F5344CB8AC3E}">
        <p14:creationId xmlns:p14="http://schemas.microsoft.com/office/powerpoint/2010/main" val="164255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br>
              <a:rPr lang="vi-VN" dirty="0"/>
            </a:br>
            <a:r>
              <a:rPr lang="vi-VN" sz="1100" b="0" i="0" u="none" strike="noStrike" cap="none" dirty="0">
                <a:solidFill>
                  <a:srgbClr val="000000"/>
                </a:solidFill>
                <a:effectLst/>
                <a:latin typeface="Arial"/>
                <a:ea typeface="Arial"/>
                <a:cs typeface="Arial"/>
                <a:sym typeface="Arial"/>
              </a:rPr>
              <a:t>Hầu hết người được khảo sát đều từ </a:t>
            </a:r>
            <a:r>
              <a:rPr lang="vi-VN" sz="1100" b="0" i="1" u="none" strike="noStrike" cap="none" dirty="0">
                <a:solidFill>
                  <a:srgbClr val="000000"/>
                </a:solidFill>
                <a:effectLst/>
                <a:latin typeface="Arial"/>
                <a:ea typeface="Arial"/>
                <a:cs typeface="Arial"/>
                <a:sym typeface="Arial"/>
              </a:rPr>
              <a:t>‘đồng ý’</a:t>
            </a:r>
            <a:r>
              <a:rPr lang="vi-VN" sz="1100" b="0" i="0" u="none" strike="noStrike" cap="none" dirty="0">
                <a:solidFill>
                  <a:srgbClr val="000000"/>
                </a:solidFill>
                <a:effectLst/>
                <a:latin typeface="Arial"/>
                <a:ea typeface="Arial"/>
                <a:cs typeface="Arial"/>
                <a:sym typeface="Arial"/>
              </a:rPr>
              <a:t> tới </a:t>
            </a:r>
            <a:r>
              <a:rPr lang="vi-VN" sz="1100" b="0" i="1" u="none" strike="noStrike" cap="none" dirty="0">
                <a:solidFill>
                  <a:srgbClr val="000000"/>
                </a:solidFill>
                <a:effectLst/>
                <a:latin typeface="Arial"/>
                <a:ea typeface="Arial"/>
                <a:cs typeface="Arial"/>
                <a:sym typeface="Arial"/>
              </a:rPr>
              <a:t>‘hoàn toàn đồng ý’</a:t>
            </a:r>
            <a:r>
              <a:rPr lang="vi-VN" sz="1100" b="0" i="0" u="none" strike="noStrike" cap="none" dirty="0">
                <a:solidFill>
                  <a:srgbClr val="000000"/>
                </a:solidFill>
                <a:effectLst/>
                <a:latin typeface="Arial"/>
                <a:ea typeface="Arial"/>
                <a:cs typeface="Arial"/>
                <a:sym typeface="Arial"/>
              </a:rPr>
              <a:t> với các ý kiến được đưa ra, chiếm khoảng </a:t>
            </a:r>
            <a:r>
              <a:rPr lang="vi-VN" sz="1100" b="1" i="0" u="none" strike="noStrike" cap="none" dirty="0">
                <a:solidFill>
                  <a:srgbClr val="000000"/>
                </a:solidFill>
                <a:effectLst/>
                <a:latin typeface="Arial"/>
                <a:ea typeface="Arial"/>
                <a:cs typeface="Arial"/>
                <a:sym typeface="Arial"/>
              </a:rPr>
              <a:t>65%.</a:t>
            </a:r>
            <a:r>
              <a:rPr lang="vi-VN" sz="1100" b="0" i="0" u="none" strike="noStrike" cap="none" dirty="0">
                <a:solidFill>
                  <a:srgbClr val="000000"/>
                </a:solidFill>
                <a:effectLst/>
                <a:latin typeface="Arial"/>
                <a:ea typeface="Arial"/>
                <a:cs typeface="Arial"/>
                <a:sym typeface="Arial"/>
              </a:rPr>
              <a:t> </a:t>
            </a:r>
          </a:p>
          <a:p>
            <a:pPr marL="158750" indent="0" rtl="0" fontAlgn="base">
              <a:buNone/>
            </a:pPr>
            <a:r>
              <a:rPr lang="vi-VN" sz="1100" b="0" i="0" u="none" strike="noStrike" cap="none" dirty="0">
                <a:solidFill>
                  <a:srgbClr val="000000"/>
                </a:solidFill>
                <a:effectLst/>
                <a:latin typeface="Arial"/>
                <a:ea typeface="Arial"/>
                <a:cs typeface="Arial"/>
                <a:sym typeface="Arial"/>
              </a:rPr>
              <a:t>Số người có ý kiến </a:t>
            </a:r>
            <a:r>
              <a:rPr lang="vi-VN" sz="1100" b="0" i="1" u="none" strike="noStrike" cap="none" dirty="0">
                <a:solidFill>
                  <a:srgbClr val="000000"/>
                </a:solidFill>
                <a:effectLst/>
                <a:latin typeface="Arial"/>
                <a:ea typeface="Arial"/>
                <a:cs typeface="Arial"/>
                <a:sym typeface="Arial"/>
              </a:rPr>
              <a:t>‘trung lập’</a:t>
            </a:r>
            <a:r>
              <a:rPr lang="vi-VN" sz="1100" b="0" i="0" u="none" strike="noStrike" cap="none" dirty="0">
                <a:solidFill>
                  <a:srgbClr val="000000"/>
                </a:solidFill>
                <a:effectLst/>
                <a:latin typeface="Arial"/>
                <a:ea typeface="Arial"/>
                <a:cs typeface="Arial"/>
                <a:sym typeface="Arial"/>
              </a:rPr>
              <a:t> chiếm khoảng </a:t>
            </a:r>
            <a:r>
              <a:rPr lang="vi-VN" sz="1100" b="1" i="0" u="none" strike="noStrike" cap="none" dirty="0">
                <a:solidFill>
                  <a:srgbClr val="000000"/>
                </a:solidFill>
                <a:effectLst/>
                <a:latin typeface="Arial"/>
                <a:ea typeface="Arial"/>
                <a:cs typeface="Arial"/>
                <a:sym typeface="Arial"/>
              </a:rPr>
              <a:t>21%</a:t>
            </a:r>
            <a:r>
              <a:rPr lang="vi-VN" sz="1100" b="0" i="0" u="none" strike="noStrike" cap="none" dirty="0">
                <a:solidFill>
                  <a:srgbClr val="000000"/>
                </a:solidFill>
                <a:effectLst/>
                <a:latin typeface="Arial"/>
                <a:ea typeface="Arial"/>
                <a:cs typeface="Arial"/>
                <a:sym typeface="Arial"/>
              </a:rPr>
              <a:t>. </a:t>
            </a:r>
          </a:p>
          <a:p>
            <a:pPr marL="158750" indent="0" rtl="0" fontAlgn="base">
              <a:buNone/>
            </a:pPr>
            <a:r>
              <a:rPr lang="vi-VN" sz="1100" b="0" i="0" u="none" strike="noStrike" cap="none" dirty="0">
                <a:solidFill>
                  <a:srgbClr val="000000"/>
                </a:solidFill>
                <a:effectLst/>
                <a:latin typeface="Arial"/>
                <a:ea typeface="Arial"/>
                <a:cs typeface="Arial"/>
                <a:sym typeface="Arial"/>
              </a:rPr>
              <a:t>Còn lại khoảng </a:t>
            </a:r>
            <a:r>
              <a:rPr lang="vi-VN" sz="1100" b="1" i="0" u="none" strike="noStrike" cap="none" dirty="0">
                <a:solidFill>
                  <a:srgbClr val="000000"/>
                </a:solidFill>
                <a:effectLst/>
                <a:latin typeface="Arial"/>
                <a:ea typeface="Arial"/>
                <a:cs typeface="Arial"/>
                <a:sym typeface="Arial"/>
              </a:rPr>
              <a:t>14%</a:t>
            </a:r>
            <a:r>
              <a:rPr lang="vi-VN" sz="1100" b="0" i="0" u="none" strike="noStrike" cap="none" dirty="0">
                <a:solidFill>
                  <a:srgbClr val="000000"/>
                </a:solidFill>
                <a:effectLst/>
                <a:latin typeface="Arial"/>
                <a:ea typeface="Arial"/>
                <a:cs typeface="Arial"/>
                <a:sym typeface="Arial"/>
              </a:rPr>
              <a:t> số người có phản hồi tiêu cực với ý kiến được đưa ra.</a:t>
            </a:r>
          </a:p>
          <a:p>
            <a:pPr marL="158750" indent="0" rtl="0" fontAlgn="base">
              <a:buNone/>
            </a:pPr>
            <a:r>
              <a:rPr lang="vi-VN" sz="1100" b="0" i="0" u="none" strike="noStrike" cap="none" dirty="0">
                <a:solidFill>
                  <a:srgbClr val="000000"/>
                </a:solidFill>
                <a:effectLst/>
                <a:latin typeface="Arial"/>
                <a:ea typeface="Arial"/>
                <a:cs typeface="Arial"/>
                <a:sym typeface="Arial"/>
              </a:rPr>
              <a:t>Số người </a:t>
            </a:r>
            <a:r>
              <a:rPr lang="vi-VN" sz="1100" b="0" i="1" u="none" strike="noStrike" cap="none" dirty="0">
                <a:solidFill>
                  <a:srgbClr val="000000"/>
                </a:solidFill>
                <a:effectLst/>
                <a:latin typeface="Arial"/>
                <a:ea typeface="Arial"/>
                <a:cs typeface="Arial"/>
                <a:sym typeface="Arial"/>
              </a:rPr>
              <a:t>‘hoàn toàn đồng ý’</a:t>
            </a:r>
            <a:r>
              <a:rPr lang="vi-VN" sz="1100" b="0" i="0" u="none" strike="noStrike" cap="none" dirty="0">
                <a:solidFill>
                  <a:srgbClr val="000000"/>
                </a:solidFill>
                <a:effectLst/>
                <a:latin typeface="Arial"/>
                <a:ea typeface="Arial"/>
                <a:cs typeface="Arial"/>
                <a:sym typeface="Arial"/>
              </a:rPr>
              <a:t> chiếm tỉ lệ lớn hơn với số người </a:t>
            </a:r>
            <a:r>
              <a:rPr lang="vi-VN" sz="1100" b="0" i="1" u="none" strike="noStrike" cap="none" dirty="0">
                <a:solidFill>
                  <a:srgbClr val="000000"/>
                </a:solidFill>
                <a:effectLst/>
                <a:latin typeface="Arial"/>
                <a:ea typeface="Arial"/>
                <a:cs typeface="Arial"/>
                <a:sym typeface="Arial"/>
              </a:rPr>
              <a:t>‘hoàn toàn không đồng ý’</a:t>
            </a:r>
            <a:r>
              <a:rPr lang="vi-VN" sz="1100" b="0" i="0" u="none" strike="noStrike" cap="none" dirty="0">
                <a:solidFill>
                  <a:srgbClr val="000000"/>
                </a:solidFill>
                <a:effectLst/>
                <a:latin typeface="Arial"/>
                <a:ea typeface="Arial"/>
                <a:cs typeface="Arial"/>
                <a:sym typeface="Arial"/>
              </a:rPr>
              <a:t>, chỉ trừ ở 2 lí do đầu tiên. </a:t>
            </a:r>
          </a:p>
          <a:p>
            <a:pPr marL="158750" indent="0" rtl="0">
              <a:buNone/>
            </a:pPr>
            <a:br>
              <a:rPr lang="vi-VN" dirty="0"/>
            </a:br>
            <a:br>
              <a:rPr lang="vi-VN" dirty="0"/>
            </a:br>
            <a:endParaRPr dirty="0"/>
          </a:p>
        </p:txBody>
      </p:sp>
    </p:spTree>
    <p:extLst>
      <p:ext uri="{BB962C8B-B14F-4D97-AF65-F5344CB8AC3E}">
        <p14:creationId xmlns:p14="http://schemas.microsoft.com/office/powerpoint/2010/main" val="3591746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fontAlgn="base">
              <a:buNone/>
            </a:pPr>
            <a:br>
              <a:rPr lang="vi-VN" dirty="0"/>
            </a:br>
            <a:r>
              <a:rPr lang="vi-VN" sz="1100" b="0" i="0" u="none" strike="noStrike" cap="none" dirty="0">
                <a:solidFill>
                  <a:srgbClr val="000000"/>
                </a:solidFill>
                <a:effectLst/>
                <a:latin typeface="Arial"/>
                <a:ea typeface="Arial"/>
                <a:cs typeface="Arial"/>
                <a:sym typeface="Arial"/>
              </a:rPr>
              <a:t>Hầu hết người được khảo sát đều từ </a:t>
            </a:r>
            <a:r>
              <a:rPr lang="vi-VN" sz="1100" b="0" i="1" u="none" strike="noStrike" cap="none" dirty="0">
                <a:solidFill>
                  <a:srgbClr val="000000"/>
                </a:solidFill>
                <a:effectLst/>
                <a:latin typeface="Arial"/>
                <a:ea typeface="Arial"/>
                <a:cs typeface="Arial"/>
                <a:sym typeface="Arial"/>
              </a:rPr>
              <a:t>‘đồng ý’</a:t>
            </a:r>
            <a:r>
              <a:rPr lang="vi-VN" sz="1100" b="0" i="0" u="none" strike="noStrike" cap="none" dirty="0">
                <a:solidFill>
                  <a:srgbClr val="000000"/>
                </a:solidFill>
                <a:effectLst/>
                <a:latin typeface="Arial"/>
                <a:ea typeface="Arial"/>
                <a:cs typeface="Arial"/>
                <a:sym typeface="Arial"/>
              </a:rPr>
              <a:t> tới </a:t>
            </a:r>
            <a:r>
              <a:rPr lang="vi-VN" sz="1100" b="0" i="1" u="none" strike="noStrike" cap="none" dirty="0">
                <a:solidFill>
                  <a:srgbClr val="000000"/>
                </a:solidFill>
                <a:effectLst/>
                <a:latin typeface="Arial"/>
                <a:ea typeface="Arial"/>
                <a:cs typeface="Arial"/>
                <a:sym typeface="Arial"/>
              </a:rPr>
              <a:t>‘hoàn toàn đồng ý’</a:t>
            </a:r>
            <a:r>
              <a:rPr lang="vi-VN" sz="1100" b="0" i="0" u="none" strike="noStrike" cap="none" dirty="0">
                <a:solidFill>
                  <a:srgbClr val="000000"/>
                </a:solidFill>
                <a:effectLst/>
                <a:latin typeface="Arial"/>
                <a:ea typeface="Arial"/>
                <a:cs typeface="Arial"/>
                <a:sym typeface="Arial"/>
              </a:rPr>
              <a:t> với các ý kiến được đưa ra, chiếm khoảng </a:t>
            </a:r>
            <a:r>
              <a:rPr lang="vi-VN" sz="1100" b="1" i="0" u="none" strike="noStrike" cap="none" dirty="0">
                <a:solidFill>
                  <a:srgbClr val="000000"/>
                </a:solidFill>
                <a:effectLst/>
                <a:latin typeface="Arial"/>
                <a:ea typeface="Arial"/>
                <a:cs typeface="Arial"/>
                <a:sym typeface="Arial"/>
              </a:rPr>
              <a:t>65%.</a:t>
            </a:r>
            <a:r>
              <a:rPr lang="vi-VN" sz="1100" b="0" i="0" u="none" strike="noStrike" cap="none" dirty="0">
                <a:solidFill>
                  <a:srgbClr val="000000"/>
                </a:solidFill>
                <a:effectLst/>
                <a:latin typeface="Arial"/>
                <a:ea typeface="Arial"/>
                <a:cs typeface="Arial"/>
                <a:sym typeface="Arial"/>
              </a:rPr>
              <a:t> </a:t>
            </a:r>
          </a:p>
          <a:p>
            <a:pPr marL="158750" indent="0" rtl="0" fontAlgn="base">
              <a:buNone/>
            </a:pPr>
            <a:r>
              <a:rPr lang="vi-VN" sz="1100" b="0" i="0" u="none" strike="noStrike" cap="none" dirty="0">
                <a:solidFill>
                  <a:srgbClr val="000000"/>
                </a:solidFill>
                <a:effectLst/>
                <a:latin typeface="Arial"/>
                <a:ea typeface="Arial"/>
                <a:cs typeface="Arial"/>
                <a:sym typeface="Arial"/>
              </a:rPr>
              <a:t>Số người có ý kiến </a:t>
            </a:r>
            <a:r>
              <a:rPr lang="vi-VN" sz="1100" b="0" i="1" u="none" strike="noStrike" cap="none" dirty="0">
                <a:solidFill>
                  <a:srgbClr val="000000"/>
                </a:solidFill>
                <a:effectLst/>
                <a:latin typeface="Arial"/>
                <a:ea typeface="Arial"/>
                <a:cs typeface="Arial"/>
                <a:sym typeface="Arial"/>
              </a:rPr>
              <a:t>‘trung lập’</a:t>
            </a:r>
            <a:r>
              <a:rPr lang="vi-VN" sz="1100" b="0" i="0" u="none" strike="noStrike" cap="none" dirty="0">
                <a:solidFill>
                  <a:srgbClr val="000000"/>
                </a:solidFill>
                <a:effectLst/>
                <a:latin typeface="Arial"/>
                <a:ea typeface="Arial"/>
                <a:cs typeface="Arial"/>
                <a:sym typeface="Arial"/>
              </a:rPr>
              <a:t> chiếm khoảng </a:t>
            </a:r>
            <a:r>
              <a:rPr lang="vi-VN" sz="1100" b="1" i="0" u="none" strike="noStrike" cap="none" dirty="0">
                <a:solidFill>
                  <a:srgbClr val="000000"/>
                </a:solidFill>
                <a:effectLst/>
                <a:latin typeface="Arial"/>
                <a:ea typeface="Arial"/>
                <a:cs typeface="Arial"/>
                <a:sym typeface="Arial"/>
              </a:rPr>
              <a:t>21%</a:t>
            </a:r>
            <a:r>
              <a:rPr lang="vi-VN" sz="1100" b="0" i="0" u="none" strike="noStrike" cap="none" dirty="0">
                <a:solidFill>
                  <a:srgbClr val="000000"/>
                </a:solidFill>
                <a:effectLst/>
                <a:latin typeface="Arial"/>
                <a:ea typeface="Arial"/>
                <a:cs typeface="Arial"/>
                <a:sym typeface="Arial"/>
              </a:rPr>
              <a:t>. </a:t>
            </a:r>
          </a:p>
          <a:p>
            <a:pPr marL="158750" indent="0" rtl="0" fontAlgn="base">
              <a:buNone/>
            </a:pPr>
            <a:r>
              <a:rPr lang="vi-VN" sz="1100" b="0" i="0" u="none" strike="noStrike" cap="none" dirty="0">
                <a:solidFill>
                  <a:srgbClr val="000000"/>
                </a:solidFill>
                <a:effectLst/>
                <a:latin typeface="Arial"/>
                <a:ea typeface="Arial"/>
                <a:cs typeface="Arial"/>
                <a:sym typeface="Arial"/>
              </a:rPr>
              <a:t>Còn lại khoảng </a:t>
            </a:r>
            <a:r>
              <a:rPr lang="vi-VN" sz="1100" b="1" i="0" u="none" strike="noStrike" cap="none" dirty="0">
                <a:solidFill>
                  <a:srgbClr val="000000"/>
                </a:solidFill>
                <a:effectLst/>
                <a:latin typeface="Arial"/>
                <a:ea typeface="Arial"/>
                <a:cs typeface="Arial"/>
                <a:sym typeface="Arial"/>
              </a:rPr>
              <a:t>14%</a:t>
            </a:r>
            <a:r>
              <a:rPr lang="vi-VN" sz="1100" b="0" i="0" u="none" strike="noStrike" cap="none" dirty="0">
                <a:solidFill>
                  <a:srgbClr val="000000"/>
                </a:solidFill>
                <a:effectLst/>
                <a:latin typeface="Arial"/>
                <a:ea typeface="Arial"/>
                <a:cs typeface="Arial"/>
                <a:sym typeface="Arial"/>
              </a:rPr>
              <a:t> số người có phản hồi tiêu cực với ý kiến được đưa ra.</a:t>
            </a:r>
          </a:p>
          <a:p>
            <a:pPr marL="158750" indent="0" rtl="0" fontAlgn="base">
              <a:buNone/>
            </a:pPr>
            <a:r>
              <a:rPr lang="vi-VN" sz="1100" b="0" i="0" u="none" strike="noStrike" cap="none" dirty="0">
                <a:solidFill>
                  <a:srgbClr val="000000"/>
                </a:solidFill>
                <a:effectLst/>
                <a:latin typeface="Arial"/>
                <a:ea typeface="Arial"/>
                <a:cs typeface="Arial"/>
                <a:sym typeface="Arial"/>
              </a:rPr>
              <a:t>Số người </a:t>
            </a:r>
            <a:r>
              <a:rPr lang="vi-VN" sz="1100" b="0" i="1" u="none" strike="noStrike" cap="none" dirty="0">
                <a:solidFill>
                  <a:srgbClr val="000000"/>
                </a:solidFill>
                <a:effectLst/>
                <a:latin typeface="Arial"/>
                <a:ea typeface="Arial"/>
                <a:cs typeface="Arial"/>
                <a:sym typeface="Arial"/>
              </a:rPr>
              <a:t>‘hoàn toàn đồng ý’</a:t>
            </a:r>
            <a:r>
              <a:rPr lang="vi-VN" sz="1100" b="0" i="0" u="none" strike="noStrike" cap="none" dirty="0">
                <a:solidFill>
                  <a:srgbClr val="000000"/>
                </a:solidFill>
                <a:effectLst/>
                <a:latin typeface="Arial"/>
                <a:ea typeface="Arial"/>
                <a:cs typeface="Arial"/>
                <a:sym typeface="Arial"/>
              </a:rPr>
              <a:t> chiếm tỉ lệ lớn hơn với số người </a:t>
            </a:r>
            <a:r>
              <a:rPr lang="vi-VN" sz="1100" b="0" i="1" u="none" strike="noStrike" cap="none" dirty="0">
                <a:solidFill>
                  <a:srgbClr val="000000"/>
                </a:solidFill>
                <a:effectLst/>
                <a:latin typeface="Arial"/>
                <a:ea typeface="Arial"/>
                <a:cs typeface="Arial"/>
                <a:sym typeface="Arial"/>
              </a:rPr>
              <a:t>‘hoàn toàn không đồng ý’</a:t>
            </a:r>
            <a:r>
              <a:rPr lang="vi-VN" sz="1100" b="0" i="0" u="none" strike="noStrike" cap="none" dirty="0">
                <a:solidFill>
                  <a:srgbClr val="000000"/>
                </a:solidFill>
                <a:effectLst/>
                <a:latin typeface="Arial"/>
                <a:ea typeface="Arial"/>
                <a:cs typeface="Arial"/>
                <a:sym typeface="Arial"/>
              </a:rPr>
              <a:t>, chỉ trừ ở 2 lí do đầu tiên. </a:t>
            </a:r>
          </a:p>
          <a:p>
            <a:pPr marL="158750" indent="0" rtl="0">
              <a:buNone/>
            </a:pPr>
            <a:br>
              <a:rPr lang="vi-VN" dirty="0"/>
            </a:br>
            <a:br>
              <a:rPr lang="vi-VN" dirty="0"/>
            </a:br>
            <a:endParaRPr dirty="0"/>
          </a:p>
        </p:txBody>
      </p:sp>
    </p:spTree>
    <p:extLst>
      <p:ext uri="{BB962C8B-B14F-4D97-AF65-F5344CB8AC3E}">
        <p14:creationId xmlns:p14="http://schemas.microsoft.com/office/powerpoint/2010/main" val="78464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buNone/>
            </a:pPr>
            <a:r>
              <a:rPr lang="vi-VN" sz="1100" b="0" i="0" u="none" strike="noStrike" cap="none" dirty="0">
                <a:solidFill>
                  <a:srgbClr val="000000"/>
                </a:solidFill>
                <a:effectLst/>
                <a:latin typeface="Arial"/>
                <a:ea typeface="Arial"/>
                <a:cs typeface="Arial"/>
                <a:sym typeface="Arial"/>
              </a:rPr>
              <a:t>Để xem chi tiết số liệu hơn, ta quan sát </a:t>
            </a:r>
            <a:r>
              <a:rPr lang="vi-VN" sz="1100" b="1" i="0" u="none" strike="noStrike" cap="none" dirty="0">
                <a:solidFill>
                  <a:srgbClr val="000000"/>
                </a:solidFill>
                <a:effectLst/>
                <a:latin typeface="Arial"/>
                <a:ea typeface="Arial"/>
                <a:cs typeface="Arial"/>
                <a:sym typeface="Arial"/>
              </a:rPr>
              <a:t>diverging stacked bar chart</a:t>
            </a:r>
            <a:r>
              <a:rPr lang="vi-VN" sz="1100" b="0" i="0" u="none" strike="noStrike" cap="none" dirty="0">
                <a:solidFill>
                  <a:srgbClr val="000000"/>
                </a:solidFill>
                <a:effectLst/>
                <a:latin typeface="Arial"/>
                <a:ea typeface="Arial"/>
                <a:cs typeface="Arial"/>
                <a:sym typeface="Arial"/>
              </a:rPr>
              <a:t> bên dưới. Có thể thấy:</a:t>
            </a:r>
            <a:endParaRPr lang="vi-VN" b="0" i="0" u="none" strike="noStrike" dirty="0">
              <a:solidFill>
                <a:srgbClr val="000000"/>
              </a:solidFill>
              <a:effectLst/>
            </a:endParaRPr>
          </a:p>
          <a:p>
            <a:pPr rtl="0" fontAlgn="base"/>
            <a:r>
              <a:rPr lang="vi-VN" sz="1100" b="0" i="0" u="none" strike="noStrike" cap="none" dirty="0">
                <a:solidFill>
                  <a:srgbClr val="000000"/>
                </a:solidFill>
                <a:effectLst/>
                <a:latin typeface="Arial"/>
                <a:ea typeface="Arial"/>
                <a:cs typeface="Arial"/>
                <a:sym typeface="Arial"/>
              </a:rPr>
              <a:t>Sự chênh lệch trong nhóm </a:t>
            </a:r>
            <a:r>
              <a:rPr lang="vi-VN" sz="1100" b="0" i="1" u="none" strike="noStrike" cap="none" dirty="0">
                <a:solidFill>
                  <a:srgbClr val="000000"/>
                </a:solidFill>
                <a:effectLst/>
                <a:latin typeface="Arial"/>
                <a:ea typeface="Arial"/>
                <a:cs typeface="Arial"/>
                <a:sym typeface="Arial"/>
              </a:rPr>
              <a:t>‘đồng ý’</a:t>
            </a:r>
            <a:r>
              <a:rPr lang="vi-VN" sz="1100" b="0" i="0" u="none" strike="noStrike" cap="none" dirty="0">
                <a:solidFill>
                  <a:srgbClr val="000000"/>
                </a:solidFill>
                <a:effectLst/>
                <a:latin typeface="Arial"/>
                <a:ea typeface="Arial"/>
                <a:cs typeface="Arial"/>
                <a:sym typeface="Arial"/>
              </a:rPr>
              <a:t> và </a:t>
            </a:r>
            <a:r>
              <a:rPr lang="vi-VN" sz="1100" b="0" i="1" u="none" strike="noStrike" cap="none" dirty="0">
                <a:solidFill>
                  <a:srgbClr val="000000"/>
                </a:solidFill>
                <a:effectLst/>
                <a:latin typeface="Arial"/>
                <a:ea typeface="Arial"/>
                <a:cs typeface="Arial"/>
                <a:sym typeface="Arial"/>
              </a:rPr>
              <a:t>‘trung lập’</a:t>
            </a:r>
            <a:r>
              <a:rPr lang="vi-VN" sz="1100" b="0" i="0" u="none" strike="noStrike" cap="none" dirty="0">
                <a:solidFill>
                  <a:srgbClr val="000000"/>
                </a:solidFill>
                <a:effectLst/>
                <a:latin typeface="Arial"/>
                <a:ea typeface="Arial"/>
                <a:cs typeface="Arial"/>
                <a:sym typeface="Arial"/>
              </a:rPr>
              <a:t> có ít chênh lệch nhất giữa các ý kiến. Trong khi đó, 3 nhóm </a:t>
            </a:r>
            <a:r>
              <a:rPr lang="vi-VN" sz="1100" b="0" i="1" u="none" strike="noStrike" cap="none" dirty="0">
                <a:solidFill>
                  <a:srgbClr val="000000"/>
                </a:solidFill>
                <a:effectLst/>
                <a:latin typeface="Arial"/>
                <a:ea typeface="Arial"/>
                <a:cs typeface="Arial"/>
                <a:sym typeface="Arial"/>
              </a:rPr>
              <a:t>‘hoàn toàn không đồng ý’</a:t>
            </a:r>
            <a:r>
              <a:rPr lang="vi-VN" sz="1100" b="0" i="0" u="none" strike="noStrike" cap="none" dirty="0">
                <a:solidFill>
                  <a:srgbClr val="000000"/>
                </a:solidFill>
                <a:effectLst/>
                <a:latin typeface="Arial"/>
                <a:ea typeface="Arial"/>
                <a:cs typeface="Arial"/>
                <a:sym typeface="Arial"/>
              </a:rPr>
              <a:t>, </a:t>
            </a:r>
            <a:r>
              <a:rPr lang="vi-VN" sz="1100" b="0" i="1" u="none" strike="noStrike" cap="none" dirty="0">
                <a:solidFill>
                  <a:srgbClr val="000000"/>
                </a:solidFill>
                <a:effectLst/>
                <a:latin typeface="Arial"/>
                <a:ea typeface="Arial"/>
                <a:cs typeface="Arial"/>
                <a:sym typeface="Arial"/>
              </a:rPr>
              <a:t>‘không đồng ý’</a:t>
            </a:r>
            <a:r>
              <a:rPr lang="vi-VN" sz="1100" b="0" i="0" u="none" strike="noStrike" cap="none" dirty="0">
                <a:solidFill>
                  <a:srgbClr val="000000"/>
                </a:solidFill>
                <a:effectLst/>
                <a:latin typeface="Arial"/>
                <a:ea typeface="Arial"/>
                <a:cs typeface="Arial"/>
                <a:sym typeface="Arial"/>
              </a:rPr>
              <a:t> và </a:t>
            </a:r>
            <a:r>
              <a:rPr lang="vi-VN" sz="1100" b="0" i="1" u="none" strike="noStrike" cap="none" dirty="0">
                <a:solidFill>
                  <a:srgbClr val="000000"/>
                </a:solidFill>
                <a:effectLst/>
                <a:latin typeface="Arial"/>
                <a:ea typeface="Arial"/>
                <a:cs typeface="Arial"/>
                <a:sym typeface="Arial"/>
              </a:rPr>
              <a:t>‘hoàn toàn không đồng ý’</a:t>
            </a:r>
            <a:r>
              <a:rPr lang="vi-VN" sz="1100" b="0" i="0" u="none" strike="noStrike" cap="none" dirty="0">
                <a:solidFill>
                  <a:srgbClr val="000000"/>
                </a:solidFill>
                <a:effectLst/>
                <a:latin typeface="Arial"/>
                <a:ea typeface="Arial"/>
                <a:cs typeface="Arial"/>
                <a:sym typeface="Arial"/>
              </a:rPr>
              <a:t> thì sự chênh lệch giữa các ý kiến là gần như gấp đôi.</a:t>
            </a:r>
          </a:p>
          <a:p>
            <a:pPr rtl="0" fontAlgn="base"/>
            <a:r>
              <a:rPr lang="vi-VN" sz="1100" b="0" i="0" u="none" strike="noStrike" cap="none" dirty="0">
                <a:solidFill>
                  <a:srgbClr val="000000"/>
                </a:solidFill>
                <a:effectLst/>
                <a:latin typeface="Arial"/>
                <a:ea typeface="Arial"/>
                <a:cs typeface="Arial"/>
                <a:sym typeface="Arial"/>
              </a:rPr>
              <a:t>Lí do mà nhiều người cho rằng thúc đẩy họ trong việc tự học trong thời kỳ Covid-19 nhất là vì họ muốn đảm bảo tiến độ học tập của mình. Theo sau là việc họ muốn duy trì thói quen học tập từ trước khi diễn ra dịch bệnh. Đây cũng là 2 lí do nhận ít phản hồi tiêu cực nhất.</a:t>
            </a:r>
          </a:p>
          <a:p>
            <a:pPr rtl="0" fontAlgn="base"/>
            <a:r>
              <a:rPr lang="vi-VN" sz="1100" b="0" i="0" u="none" strike="noStrike" cap="none" dirty="0">
                <a:solidFill>
                  <a:srgbClr val="000000"/>
                </a:solidFill>
                <a:effectLst/>
                <a:latin typeface="Arial"/>
                <a:ea typeface="Arial"/>
                <a:cs typeface="Arial"/>
                <a:sym typeface="Arial"/>
              </a:rPr>
              <a:t>Ý kiến cho rằng lí do khiến việc tự học trong thời Covid-19 là cần thiết vì họ muốn đảm bảo được tiến độ học tập của mình.</a:t>
            </a:r>
          </a:p>
          <a:p>
            <a:pPr rtl="0" fontAlgn="base"/>
            <a:r>
              <a:rPr lang="vi-VN" sz="1100" b="0" i="0" u="none" strike="noStrike" cap="none" dirty="0">
                <a:solidFill>
                  <a:srgbClr val="000000"/>
                </a:solidFill>
                <a:effectLst/>
                <a:latin typeface="Arial"/>
                <a:ea typeface="Arial"/>
                <a:cs typeface="Arial"/>
                <a:sym typeface="Arial"/>
              </a:rPr>
              <a:t>2 loại người xúc tác việc tự học trong thời Covid-19 không được đồng tình nhất là bạn bè và anh chị em. Với phản hồi tiêu cực nhiều </a:t>
            </a:r>
            <a:r>
              <a:rPr lang="vi-VN" sz="1100" b="1" i="0" u="none" strike="noStrike" cap="none" dirty="0">
                <a:solidFill>
                  <a:srgbClr val="000000"/>
                </a:solidFill>
                <a:effectLst/>
                <a:latin typeface="Arial"/>
                <a:ea typeface="Arial"/>
                <a:cs typeface="Arial"/>
                <a:sym typeface="Arial"/>
              </a:rPr>
              <a:t>gấp đôi</a:t>
            </a:r>
            <a:r>
              <a:rPr lang="vi-VN" sz="1100" b="0" i="0" u="none" strike="noStrike" cap="none" dirty="0">
                <a:solidFill>
                  <a:srgbClr val="000000"/>
                </a:solidFill>
                <a:effectLst/>
                <a:latin typeface="Arial"/>
                <a:ea typeface="Arial"/>
                <a:cs typeface="Arial"/>
                <a:sym typeface="Arial"/>
              </a:rPr>
              <a:t> so với cha mẹ và giáo viên.</a:t>
            </a:r>
          </a:p>
          <a:p>
            <a:pPr marL="158750" indent="0" rtl="0">
              <a:buNone/>
            </a:pPr>
            <a:br>
              <a:rPr lang="vi-VN" dirty="0"/>
            </a:br>
            <a:br>
              <a:rPr lang="vi-VN" dirty="0"/>
            </a:br>
            <a:endParaRPr dirty="0"/>
          </a:p>
        </p:txBody>
      </p:sp>
    </p:spTree>
    <p:extLst>
      <p:ext uri="{BB962C8B-B14F-4D97-AF65-F5344CB8AC3E}">
        <p14:creationId xmlns:p14="http://schemas.microsoft.com/office/powerpoint/2010/main" val="3642548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vi-VN" sz="1100" b="0" i="0" u="none" strike="noStrike" cap="none" dirty="0">
                <a:solidFill>
                  <a:srgbClr val="000000"/>
                </a:solidFill>
                <a:effectLst/>
                <a:latin typeface="Arial"/>
                <a:ea typeface="Arial"/>
                <a:cs typeface="Arial"/>
                <a:sym typeface="Arial"/>
              </a:rPr>
              <a:t>Trung bình thời gian tự học của nhóm người có ý kiến tích cực nhất cao hơn so với các nhóm còn lại.</a:t>
            </a:r>
          </a:p>
          <a:p>
            <a:pPr rtl="0" fontAlgn="base"/>
            <a:r>
              <a:rPr lang="vi-VN" sz="1100" b="0" i="0" u="none" strike="noStrike" cap="none" dirty="0">
                <a:solidFill>
                  <a:srgbClr val="000000"/>
                </a:solidFill>
                <a:effectLst/>
                <a:latin typeface="Arial"/>
                <a:ea typeface="Arial"/>
                <a:cs typeface="Arial"/>
                <a:sym typeface="Arial"/>
              </a:rPr>
              <a:t>Tương tự phân tích trước, nhóm người </a:t>
            </a:r>
            <a:r>
              <a:rPr lang="vi-VN" sz="1100" b="0" i="1" u="none" strike="noStrike" cap="none" dirty="0">
                <a:solidFill>
                  <a:srgbClr val="000000"/>
                </a:solidFill>
                <a:effectLst/>
                <a:latin typeface="Arial"/>
                <a:ea typeface="Arial"/>
                <a:cs typeface="Arial"/>
                <a:sym typeface="Arial"/>
              </a:rPr>
              <a:t>‘không đồng ý’</a:t>
            </a:r>
            <a:r>
              <a:rPr lang="vi-VN" sz="1100" b="0" i="0" u="none" strike="noStrike" cap="none" dirty="0">
                <a:solidFill>
                  <a:srgbClr val="000000"/>
                </a:solidFill>
                <a:effectLst/>
                <a:latin typeface="Arial"/>
                <a:ea typeface="Arial"/>
                <a:cs typeface="Arial"/>
                <a:sym typeface="Arial"/>
              </a:rPr>
              <a:t> có thời gian tự học thấp nhất. </a:t>
            </a:r>
          </a:p>
          <a:p>
            <a:pPr rtl="0" fontAlgn="base"/>
            <a:r>
              <a:rPr lang="vi-VN" sz="1100" b="0" i="0" u="none" strike="noStrike" cap="none" dirty="0">
                <a:solidFill>
                  <a:srgbClr val="000000"/>
                </a:solidFill>
                <a:effectLst/>
                <a:latin typeface="Arial"/>
                <a:ea typeface="Arial"/>
                <a:cs typeface="Arial"/>
                <a:sym typeface="Arial"/>
              </a:rPr>
              <a:t>Chỉ ở lí do “Việc tự học có hiệu quả nhờ có sự hỗ trợ từ gia đình”, ta thấy nhóm tiêu cực (Hoàn toàn không đồng ý, Không đồng ý) có thời gian tự học cao hơn nhóm tích cực (Hoàn toàn đồng ý, Đồng ý). Khoảng phân bố ở lí do này cũng nhỏ hơn các lí do khác, tức đây là lí do không quá ảnh hưởng đến sự giao động số giờ học.</a:t>
            </a:r>
          </a:p>
          <a:p>
            <a:pPr rtl="0" fontAlgn="base"/>
            <a:r>
              <a:rPr lang="vi-VN" sz="1100" b="0" i="0" u="none" strike="noStrike" cap="none" dirty="0">
                <a:solidFill>
                  <a:srgbClr val="000000"/>
                </a:solidFill>
                <a:effectLst/>
                <a:latin typeface="Arial"/>
                <a:ea typeface="Arial"/>
                <a:cs typeface="Arial"/>
                <a:sym typeface="Arial"/>
              </a:rPr>
              <a:t>Nhóm </a:t>
            </a:r>
            <a:r>
              <a:rPr lang="vi-VN" sz="1100" b="0" i="1" u="none" strike="noStrike" cap="none" dirty="0">
                <a:solidFill>
                  <a:srgbClr val="000000"/>
                </a:solidFill>
                <a:effectLst/>
                <a:latin typeface="Arial"/>
                <a:ea typeface="Arial"/>
                <a:cs typeface="Arial"/>
                <a:sym typeface="Arial"/>
              </a:rPr>
              <a:t>‘Trung lập’</a:t>
            </a:r>
            <a:r>
              <a:rPr lang="vi-VN" sz="1100" b="0" i="0" u="none" strike="noStrike" cap="none" dirty="0">
                <a:solidFill>
                  <a:srgbClr val="000000"/>
                </a:solidFill>
                <a:effectLst/>
                <a:latin typeface="Arial"/>
                <a:ea typeface="Arial"/>
                <a:cs typeface="Arial"/>
                <a:sym typeface="Arial"/>
              </a:rPr>
              <a:t> là nhóm có trung bình thời gian học ổn định nhất, vào khoảng </a:t>
            </a:r>
            <a:r>
              <a:rPr lang="vi-VN" sz="1100" b="1" i="0" u="none" strike="noStrike" cap="none" dirty="0">
                <a:solidFill>
                  <a:srgbClr val="000000"/>
                </a:solidFill>
                <a:effectLst/>
                <a:latin typeface="Arial"/>
                <a:ea typeface="Arial"/>
                <a:cs typeface="Arial"/>
                <a:sym typeface="Arial"/>
              </a:rPr>
              <a:t>4 giờ</a:t>
            </a:r>
            <a:r>
              <a:rPr lang="vi-VN" sz="1100" b="0" i="0" u="none" strike="noStrike" cap="none" dirty="0">
                <a:solidFill>
                  <a:srgbClr val="000000"/>
                </a:solidFill>
                <a:effectLst/>
                <a:latin typeface="Arial"/>
                <a:ea typeface="Arial"/>
                <a:cs typeface="Arial"/>
                <a:sym typeface="Arial"/>
              </a:rPr>
              <a:t>.</a:t>
            </a:r>
          </a:p>
          <a:p>
            <a:pPr marL="158750" indent="0" rtl="0">
              <a:buNone/>
            </a:pPr>
            <a:br>
              <a:rPr lang="vi-VN" dirty="0"/>
            </a:br>
            <a:br>
              <a:rPr lang="vi-VN" dirty="0"/>
            </a:br>
            <a:endParaRPr dirty="0"/>
          </a:p>
        </p:txBody>
      </p:sp>
    </p:spTree>
    <p:extLst>
      <p:ext uri="{BB962C8B-B14F-4D97-AF65-F5344CB8AC3E}">
        <p14:creationId xmlns:p14="http://schemas.microsoft.com/office/powerpoint/2010/main" val="2491282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r>
              <a:rPr lang="vi-VN" sz="1100" b="0" i="0" u="none" strike="noStrike" cap="none" dirty="0">
                <a:solidFill>
                  <a:srgbClr val="000000"/>
                </a:solidFill>
                <a:effectLst/>
                <a:latin typeface="Arial"/>
                <a:ea typeface="Arial"/>
                <a:cs typeface="Arial"/>
                <a:sym typeface="Arial"/>
              </a:rPr>
              <a:t>Trung bình thời gian tự học của nhóm người có ý kiến tích cực nhất cao hơn so với các nhóm còn lại.</a:t>
            </a:r>
          </a:p>
          <a:p>
            <a:pPr rtl="0" fontAlgn="base"/>
            <a:r>
              <a:rPr lang="vi-VN" sz="1100" b="0" i="0" u="none" strike="noStrike" cap="none" dirty="0">
                <a:solidFill>
                  <a:srgbClr val="000000"/>
                </a:solidFill>
                <a:effectLst/>
                <a:latin typeface="Arial"/>
                <a:ea typeface="Arial"/>
                <a:cs typeface="Arial"/>
                <a:sym typeface="Arial"/>
              </a:rPr>
              <a:t>Tương tự phân tích trước, nhóm người </a:t>
            </a:r>
            <a:r>
              <a:rPr lang="vi-VN" sz="1100" b="0" i="1" u="none" strike="noStrike" cap="none" dirty="0">
                <a:solidFill>
                  <a:srgbClr val="000000"/>
                </a:solidFill>
                <a:effectLst/>
                <a:latin typeface="Arial"/>
                <a:ea typeface="Arial"/>
                <a:cs typeface="Arial"/>
                <a:sym typeface="Arial"/>
              </a:rPr>
              <a:t>‘không đồng ý’</a:t>
            </a:r>
            <a:r>
              <a:rPr lang="vi-VN" sz="1100" b="0" i="0" u="none" strike="noStrike" cap="none" dirty="0">
                <a:solidFill>
                  <a:srgbClr val="000000"/>
                </a:solidFill>
                <a:effectLst/>
                <a:latin typeface="Arial"/>
                <a:ea typeface="Arial"/>
                <a:cs typeface="Arial"/>
                <a:sym typeface="Arial"/>
              </a:rPr>
              <a:t> có thời gian tự học thấp nhất. </a:t>
            </a:r>
          </a:p>
          <a:p>
            <a:pPr rtl="0" fontAlgn="base"/>
            <a:r>
              <a:rPr lang="vi-VN" sz="1100" b="0" i="0" u="none" strike="noStrike" cap="none" dirty="0">
                <a:solidFill>
                  <a:srgbClr val="000000"/>
                </a:solidFill>
                <a:effectLst/>
                <a:latin typeface="Arial"/>
                <a:ea typeface="Arial"/>
                <a:cs typeface="Arial"/>
                <a:sym typeface="Arial"/>
              </a:rPr>
              <a:t>Chỉ ở lí do “Việc tự học có hiệu quả nhờ có sự hỗ trợ từ gia đình”, ta thấy nhóm tiêu cực (Hoàn toàn không đồng ý, Không đồng ý) có thời gian tự học cao hơn nhóm tích cực (Hoàn toàn đồng ý, Đồng ý). Khoảng phân bố ở lí do này cũng nhỏ hơn các lí do khác, tức đây là lí do không quá ảnh hưởng đến sự giao động số giờ học.</a:t>
            </a:r>
          </a:p>
          <a:p>
            <a:pPr rtl="0" fontAlgn="base"/>
            <a:r>
              <a:rPr lang="vi-VN" sz="1100" b="0" i="0" u="none" strike="noStrike" cap="none" dirty="0">
                <a:solidFill>
                  <a:srgbClr val="000000"/>
                </a:solidFill>
                <a:effectLst/>
                <a:latin typeface="Arial"/>
                <a:ea typeface="Arial"/>
                <a:cs typeface="Arial"/>
                <a:sym typeface="Arial"/>
              </a:rPr>
              <a:t>Nhóm </a:t>
            </a:r>
            <a:r>
              <a:rPr lang="vi-VN" sz="1100" b="0" i="1" u="none" strike="noStrike" cap="none" dirty="0">
                <a:solidFill>
                  <a:srgbClr val="000000"/>
                </a:solidFill>
                <a:effectLst/>
                <a:latin typeface="Arial"/>
                <a:ea typeface="Arial"/>
                <a:cs typeface="Arial"/>
                <a:sym typeface="Arial"/>
              </a:rPr>
              <a:t>‘Trung lập’</a:t>
            </a:r>
            <a:r>
              <a:rPr lang="vi-VN" sz="1100" b="0" i="0" u="none" strike="noStrike" cap="none" dirty="0">
                <a:solidFill>
                  <a:srgbClr val="000000"/>
                </a:solidFill>
                <a:effectLst/>
                <a:latin typeface="Arial"/>
                <a:ea typeface="Arial"/>
                <a:cs typeface="Arial"/>
                <a:sym typeface="Arial"/>
              </a:rPr>
              <a:t> là nhóm có trung bình thời gian học ổn định nhất, vào khoảng </a:t>
            </a:r>
            <a:r>
              <a:rPr lang="vi-VN" sz="1100" b="1" i="0" u="none" strike="noStrike" cap="none" dirty="0">
                <a:solidFill>
                  <a:srgbClr val="000000"/>
                </a:solidFill>
                <a:effectLst/>
                <a:latin typeface="Arial"/>
                <a:ea typeface="Arial"/>
                <a:cs typeface="Arial"/>
                <a:sym typeface="Arial"/>
              </a:rPr>
              <a:t>4 giờ</a:t>
            </a:r>
            <a:r>
              <a:rPr lang="vi-VN" sz="1100" b="0" i="0" u="none" strike="noStrike" cap="none" dirty="0">
                <a:solidFill>
                  <a:srgbClr val="000000"/>
                </a:solidFill>
                <a:effectLst/>
                <a:latin typeface="Arial"/>
                <a:ea typeface="Arial"/>
                <a:cs typeface="Arial"/>
                <a:sym typeface="Arial"/>
              </a:rPr>
              <a:t>.</a:t>
            </a:r>
          </a:p>
          <a:p>
            <a:pPr marL="158750" indent="0" rtl="0">
              <a:buNone/>
            </a:pPr>
            <a:br>
              <a:rPr lang="vi-VN" dirty="0"/>
            </a:br>
            <a:br>
              <a:rPr lang="vi-VN" dirty="0"/>
            </a:br>
            <a:endParaRPr dirty="0"/>
          </a:p>
        </p:txBody>
      </p:sp>
    </p:spTree>
    <p:extLst>
      <p:ext uri="{BB962C8B-B14F-4D97-AF65-F5344CB8AC3E}">
        <p14:creationId xmlns:p14="http://schemas.microsoft.com/office/powerpoint/2010/main" val="1277016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Vậy Tại sao cần thể hiện dashboard KPI? </a:t>
            </a:r>
            <a:endParaRPr/>
          </a:p>
          <a:p>
            <a:pPr marL="457200" lvl="0" indent="-317500" algn="l" rtl="0">
              <a:lnSpc>
                <a:spcPct val="100000"/>
              </a:lnSpc>
              <a:spcBef>
                <a:spcPts val="0"/>
              </a:spcBef>
              <a:spcAft>
                <a:spcPts val="0"/>
              </a:spcAft>
              <a:buSzPts val="1400"/>
              <a:buChar char="●"/>
            </a:pPr>
            <a:r>
              <a:rPr lang="en-US" sz="1200"/>
              <a:t>KPI giúp các </a:t>
            </a:r>
            <a:r>
              <a:rPr lang="en-US" sz="1200" b="1"/>
              <a:t>nhân viên</a:t>
            </a:r>
            <a:r>
              <a:rPr lang="en-US" sz="1200"/>
              <a:t> </a:t>
            </a:r>
            <a:r>
              <a:rPr lang="en-US" sz="1200">
                <a:solidFill>
                  <a:srgbClr val="0000FF"/>
                </a:solidFill>
              </a:rPr>
              <a:t>xác định mục tiêu</a:t>
            </a:r>
            <a:r>
              <a:rPr lang="en-US" sz="1200"/>
              <a:t> mà mình cần đạt được. </a:t>
            </a:r>
            <a:r>
              <a:rPr lang="en-US" sz="1200">
                <a:solidFill>
                  <a:srgbClr val="0000FF"/>
                </a:solidFill>
              </a:rPr>
              <a:t>Tránh lãng phí thời gian</a:t>
            </a:r>
            <a:r>
              <a:rPr lang="en-US" sz="1200"/>
              <a:t> và công sức của bản thân mà không lại hiệu quả công việc.</a:t>
            </a:r>
            <a:endParaRPr/>
          </a:p>
          <a:p>
            <a:pPr marL="457200" lvl="0" indent="-317500" algn="l" rtl="0">
              <a:lnSpc>
                <a:spcPct val="100000"/>
              </a:lnSpc>
              <a:spcBef>
                <a:spcPts val="0"/>
              </a:spcBef>
              <a:spcAft>
                <a:spcPts val="0"/>
              </a:spcAft>
              <a:buSzPts val="1400"/>
              <a:buChar char="●"/>
            </a:pPr>
            <a:r>
              <a:rPr lang="en-US" sz="1200"/>
              <a:t>KPI giúp </a:t>
            </a:r>
            <a:r>
              <a:rPr lang="en-US" sz="1200" b="1"/>
              <a:t>nhà quản trị</a:t>
            </a:r>
            <a:r>
              <a:rPr lang="en-US" sz="1200"/>
              <a:t> triển khai </a:t>
            </a:r>
            <a:r>
              <a:rPr lang="en-US" sz="1200">
                <a:solidFill>
                  <a:srgbClr val="0000FF"/>
                </a:solidFill>
              </a:rPr>
              <a:t>chiến lược</a:t>
            </a:r>
            <a:r>
              <a:rPr lang="en-US" sz="1200"/>
              <a:t> &amp; </a:t>
            </a:r>
            <a:r>
              <a:rPr lang="en-US" sz="1200">
                <a:solidFill>
                  <a:srgbClr val="0000FF"/>
                </a:solidFill>
              </a:rPr>
              <a:t>quản lý</a:t>
            </a:r>
            <a:r>
              <a:rPr lang="en-US" sz="1200"/>
              <a:t> từng lĩnh vực, từng bộ phận, nhân viên của từng phòng ban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Vậy Tại sao cần thể hiện dashboard KPI? </a:t>
            </a:r>
            <a:endParaRPr/>
          </a:p>
          <a:p>
            <a:pPr marL="457200" lvl="0" indent="-317500" algn="l" rtl="0">
              <a:lnSpc>
                <a:spcPct val="100000"/>
              </a:lnSpc>
              <a:spcBef>
                <a:spcPts val="0"/>
              </a:spcBef>
              <a:spcAft>
                <a:spcPts val="0"/>
              </a:spcAft>
              <a:buSzPts val="1400"/>
              <a:buChar char="●"/>
            </a:pPr>
            <a:r>
              <a:rPr lang="en-US" sz="1200"/>
              <a:t>KPI giúp các </a:t>
            </a:r>
            <a:r>
              <a:rPr lang="en-US" sz="1200" b="1"/>
              <a:t>nhân viên</a:t>
            </a:r>
            <a:r>
              <a:rPr lang="en-US" sz="1200"/>
              <a:t> </a:t>
            </a:r>
            <a:r>
              <a:rPr lang="en-US" sz="1200">
                <a:solidFill>
                  <a:srgbClr val="0000FF"/>
                </a:solidFill>
              </a:rPr>
              <a:t>xác định mục tiêu</a:t>
            </a:r>
            <a:r>
              <a:rPr lang="en-US" sz="1200"/>
              <a:t> mà mình cần đạt được. </a:t>
            </a:r>
            <a:r>
              <a:rPr lang="en-US" sz="1200">
                <a:solidFill>
                  <a:srgbClr val="0000FF"/>
                </a:solidFill>
              </a:rPr>
              <a:t>Tránh lãng phí thời gian</a:t>
            </a:r>
            <a:r>
              <a:rPr lang="en-US" sz="1200"/>
              <a:t> và công sức của bản thân mà không lại hiệu quả công việc.</a:t>
            </a:r>
            <a:endParaRPr/>
          </a:p>
          <a:p>
            <a:pPr marL="457200" lvl="0" indent="-317500" algn="l" rtl="0">
              <a:lnSpc>
                <a:spcPct val="100000"/>
              </a:lnSpc>
              <a:spcBef>
                <a:spcPts val="0"/>
              </a:spcBef>
              <a:spcAft>
                <a:spcPts val="0"/>
              </a:spcAft>
              <a:buSzPts val="1400"/>
              <a:buChar char="●"/>
            </a:pPr>
            <a:r>
              <a:rPr lang="en-US" sz="1200"/>
              <a:t>KPI giúp </a:t>
            </a:r>
            <a:r>
              <a:rPr lang="en-US" sz="1200" b="1"/>
              <a:t>nhà quản trị</a:t>
            </a:r>
            <a:r>
              <a:rPr lang="en-US" sz="1200"/>
              <a:t> triển khai </a:t>
            </a:r>
            <a:r>
              <a:rPr lang="en-US" sz="1200">
                <a:solidFill>
                  <a:srgbClr val="0000FF"/>
                </a:solidFill>
              </a:rPr>
              <a:t>chiến lược</a:t>
            </a:r>
            <a:r>
              <a:rPr lang="en-US" sz="1200"/>
              <a:t> &amp; </a:t>
            </a:r>
            <a:r>
              <a:rPr lang="en-US" sz="1200">
                <a:solidFill>
                  <a:srgbClr val="0000FF"/>
                </a:solidFill>
              </a:rPr>
              <a:t>quản lý</a:t>
            </a:r>
            <a:r>
              <a:rPr lang="en-US" sz="1200"/>
              <a:t> từng lĩnh vực, từng bộ phận, nhân viên của từng phòng ban</a:t>
            </a:r>
            <a:endParaRPr/>
          </a:p>
        </p:txBody>
      </p:sp>
    </p:spTree>
    <p:extLst>
      <p:ext uri="{BB962C8B-B14F-4D97-AF65-F5344CB8AC3E}">
        <p14:creationId xmlns:p14="http://schemas.microsoft.com/office/powerpoint/2010/main" val="414968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r>
              <a:rPr lang="vi-VN" sz="1100" b="0" i="0" u="none" strike="noStrike" cap="none" dirty="0">
                <a:solidFill>
                  <a:srgbClr val="000000"/>
                </a:solidFill>
                <a:effectLst/>
                <a:latin typeface="Arial"/>
                <a:ea typeface="Arial"/>
                <a:cs typeface="Arial"/>
                <a:sym typeface="Arial"/>
              </a:rPr>
              <a:t>Sử dụng </a:t>
            </a:r>
            <a:r>
              <a:rPr lang="vi-VN" sz="1100" b="1" i="0" u="none" strike="noStrike" cap="none" dirty="0">
                <a:solidFill>
                  <a:srgbClr val="000000"/>
                </a:solidFill>
                <a:effectLst/>
                <a:latin typeface="Arial"/>
                <a:ea typeface="Arial"/>
                <a:cs typeface="Arial"/>
                <a:sym typeface="Arial"/>
              </a:rPr>
              <a:t>violin plot</a:t>
            </a:r>
            <a:r>
              <a:rPr lang="vi-VN" sz="1100" b="0" i="0" u="none" strike="noStrike" cap="none" dirty="0">
                <a:solidFill>
                  <a:srgbClr val="000000"/>
                </a:solidFill>
                <a:effectLst/>
                <a:latin typeface="Arial"/>
                <a:ea typeface="Arial"/>
                <a:cs typeface="Arial"/>
                <a:sym typeface="Arial"/>
              </a:rPr>
              <a:t> giúp hiển thị toàn bộ phân phối dữ liệu. Đây là loại plot bao gồm box plot ở trọng tâm: chấm trắng thể hiện trung vị (median) của dữ liệu, thanh xám thể hiện tứ phân vị. Đối xứng 2 bên hiển thị phân phối mật độ của dữ liệu như Kernel density plot. Biểu đồ trên còn sử dụng màu sắc từ lợt đến đậm để hiển thị khối lớp tăng dần.</a:t>
            </a:r>
            <a:endParaRPr lang="vi-VN" b="0" i="0" u="none" strike="noStrike" dirty="0">
              <a:solidFill>
                <a:srgbClr val="000000"/>
              </a:solidFill>
              <a:effectLst/>
            </a:endParaRPr>
          </a:p>
          <a:p>
            <a:pPr rtl="0"/>
            <a:r>
              <a:rPr lang="vi-VN" sz="1100" b="0" i="0" u="none" strike="noStrike" cap="none" dirty="0">
                <a:solidFill>
                  <a:srgbClr val="000000"/>
                </a:solidFill>
                <a:effectLst/>
                <a:latin typeface="Arial"/>
                <a:ea typeface="Arial"/>
                <a:cs typeface="Arial"/>
                <a:sym typeface="Arial"/>
              </a:rPr>
              <a:t>Từ biểu đồ vẽ được, ta thấy:</a:t>
            </a:r>
            <a:endParaRPr lang="vi-VN" b="0" i="0" u="none" strike="noStrike" dirty="0">
              <a:solidFill>
                <a:srgbClr val="000000"/>
              </a:solidFill>
              <a:effectLst/>
            </a:endParaRPr>
          </a:p>
          <a:p>
            <a:pPr rtl="0" fontAlgn="base"/>
            <a:r>
              <a:rPr lang="vi-VN" sz="1100" b="0" i="0" u="none" strike="noStrike" cap="none" dirty="0">
                <a:solidFill>
                  <a:srgbClr val="000000"/>
                </a:solidFill>
                <a:effectLst/>
                <a:latin typeface="Arial"/>
                <a:ea typeface="Arial"/>
                <a:cs typeface="Arial"/>
                <a:sym typeface="Arial"/>
              </a:rPr>
              <a:t>Dữ liệu phân phối qua các khối lớp là đa dạng.</a:t>
            </a:r>
          </a:p>
          <a:p>
            <a:pPr rtl="0" fontAlgn="base"/>
            <a:r>
              <a:rPr lang="vi-VN" sz="1100" b="0" i="1" u="none" strike="noStrike" cap="none" dirty="0">
                <a:solidFill>
                  <a:srgbClr val="000000"/>
                </a:solidFill>
                <a:effectLst/>
                <a:latin typeface="Arial"/>
                <a:ea typeface="Arial"/>
                <a:cs typeface="Arial"/>
                <a:sym typeface="Arial"/>
              </a:rPr>
              <a:t>‘Lớp 1 trường công’</a:t>
            </a:r>
            <a:r>
              <a:rPr lang="vi-VN" sz="1100" b="0" i="0" u="none" strike="noStrike" cap="none" dirty="0">
                <a:solidFill>
                  <a:srgbClr val="000000"/>
                </a:solidFill>
                <a:effectLst/>
                <a:latin typeface="Arial"/>
                <a:ea typeface="Arial"/>
                <a:cs typeface="Arial"/>
                <a:sym typeface="Arial"/>
              </a:rPr>
              <a:t> có phân phối 2 đỉnh rõ rệt, phần lớp quan sát tập trung ở đỉnh lớn. ‘</a:t>
            </a:r>
            <a:r>
              <a:rPr lang="vi-VN" sz="1100" b="0" i="1" u="none" strike="noStrike" cap="none" dirty="0">
                <a:solidFill>
                  <a:srgbClr val="000000"/>
                </a:solidFill>
                <a:effectLst/>
                <a:latin typeface="Arial"/>
                <a:ea typeface="Arial"/>
                <a:cs typeface="Arial"/>
                <a:sym typeface="Arial"/>
              </a:rPr>
              <a:t>Trường quốc tế’ </a:t>
            </a:r>
            <a:r>
              <a:rPr lang="vi-VN" sz="1100" b="0" i="0" u="none" strike="noStrike" cap="none" dirty="0">
                <a:solidFill>
                  <a:srgbClr val="000000"/>
                </a:solidFill>
                <a:effectLst/>
                <a:latin typeface="Arial"/>
                <a:ea typeface="Arial"/>
                <a:cs typeface="Arial"/>
                <a:sym typeface="Arial"/>
              </a:rPr>
              <a:t>có phân bố dữ liệu hẹp, có thể do có ít quan sát.</a:t>
            </a:r>
          </a:p>
          <a:p>
            <a:pPr rtl="0" fontAlgn="base"/>
            <a:r>
              <a:rPr lang="vi-VN" sz="1100" b="0" i="1" u="none" strike="noStrike" cap="none" dirty="0">
                <a:solidFill>
                  <a:srgbClr val="000000"/>
                </a:solidFill>
                <a:effectLst/>
                <a:latin typeface="Arial"/>
                <a:ea typeface="Arial"/>
                <a:cs typeface="Arial"/>
                <a:sym typeface="Arial"/>
              </a:rPr>
              <a:t>‘Trường công’</a:t>
            </a:r>
            <a:r>
              <a:rPr lang="vi-VN" sz="1100" b="0" i="0" u="none" strike="noStrike" cap="none" dirty="0">
                <a:solidFill>
                  <a:srgbClr val="000000"/>
                </a:solidFill>
                <a:effectLst/>
                <a:latin typeface="Arial"/>
                <a:ea typeface="Arial"/>
                <a:cs typeface="Arial"/>
                <a:sym typeface="Arial"/>
              </a:rPr>
              <a:t> có các trung vị tương đối gần nhau, khoảng </a:t>
            </a:r>
            <a:r>
              <a:rPr lang="vi-VN" sz="1100" b="1" i="0" u="none" strike="noStrike" cap="none" dirty="0">
                <a:solidFill>
                  <a:srgbClr val="000000"/>
                </a:solidFill>
                <a:effectLst/>
                <a:latin typeface="Arial"/>
                <a:ea typeface="Arial"/>
                <a:cs typeface="Arial"/>
                <a:sym typeface="Arial"/>
              </a:rPr>
              <a:t>3 giờ</a:t>
            </a:r>
            <a:r>
              <a:rPr lang="vi-VN" sz="1100" b="0" i="0" u="none" strike="noStrike" cap="none" dirty="0">
                <a:solidFill>
                  <a:srgbClr val="000000"/>
                </a:solidFill>
                <a:effectLst/>
                <a:latin typeface="Arial"/>
                <a:ea typeface="Arial"/>
                <a:cs typeface="Arial"/>
                <a:sym typeface="Arial"/>
              </a:rPr>
              <a:t>. Trong khi ‘</a:t>
            </a:r>
            <a:r>
              <a:rPr lang="vi-VN" sz="1100" b="0" i="1" u="none" strike="noStrike" cap="none" dirty="0">
                <a:solidFill>
                  <a:srgbClr val="000000"/>
                </a:solidFill>
                <a:effectLst/>
                <a:latin typeface="Arial"/>
                <a:ea typeface="Arial"/>
                <a:cs typeface="Arial"/>
                <a:sym typeface="Arial"/>
              </a:rPr>
              <a:t>trường tư</a:t>
            </a:r>
            <a:r>
              <a:rPr lang="vi-VN" sz="1100" b="0" i="0" u="none" strike="noStrike" cap="none" dirty="0">
                <a:solidFill>
                  <a:srgbClr val="000000"/>
                </a:solidFill>
                <a:effectLst/>
                <a:latin typeface="Arial"/>
                <a:ea typeface="Arial"/>
                <a:cs typeface="Arial"/>
                <a:sym typeface="Arial"/>
              </a:rPr>
              <a:t> </a:t>
            </a:r>
            <a:r>
              <a:rPr lang="vi-VN" sz="1100" b="0" i="1" u="none" strike="noStrike" cap="none" dirty="0">
                <a:solidFill>
                  <a:srgbClr val="000000"/>
                </a:solidFill>
                <a:effectLst/>
                <a:latin typeface="Arial"/>
                <a:ea typeface="Arial"/>
                <a:cs typeface="Arial"/>
                <a:sym typeface="Arial"/>
              </a:rPr>
              <a:t>và trường quốc tế’</a:t>
            </a:r>
            <a:r>
              <a:rPr lang="vi-VN" sz="1100" b="0" i="0" u="none" strike="noStrike" cap="none" dirty="0">
                <a:solidFill>
                  <a:srgbClr val="000000"/>
                </a:solidFill>
                <a:effectLst/>
                <a:latin typeface="Arial"/>
                <a:ea typeface="Arial"/>
                <a:cs typeface="Arial"/>
                <a:sym typeface="Arial"/>
              </a:rPr>
              <a:t> sự chênh lệch này là nhiều hơn, đặc biệt ở ‘</a:t>
            </a:r>
            <a:r>
              <a:rPr lang="vi-VN" sz="1100" b="0" i="1" u="none" strike="noStrike" cap="none" dirty="0">
                <a:solidFill>
                  <a:srgbClr val="000000"/>
                </a:solidFill>
                <a:effectLst/>
                <a:latin typeface="Arial"/>
                <a:ea typeface="Arial"/>
                <a:cs typeface="Arial"/>
                <a:sym typeface="Arial"/>
              </a:rPr>
              <a:t>lớp 3 trường tư’</a:t>
            </a:r>
            <a:r>
              <a:rPr lang="vi-VN" sz="1100" b="0" i="0" u="none" strike="noStrike" cap="none" dirty="0">
                <a:solidFill>
                  <a:srgbClr val="000000"/>
                </a:solidFill>
                <a:effectLst/>
                <a:latin typeface="Arial"/>
                <a:ea typeface="Arial"/>
                <a:cs typeface="Arial"/>
                <a:sym typeface="Arial"/>
              </a:rPr>
              <a:t> (gần </a:t>
            </a:r>
            <a:r>
              <a:rPr lang="vi-VN" sz="1100" b="1" i="0" u="none" strike="noStrike" cap="none" dirty="0">
                <a:solidFill>
                  <a:srgbClr val="000000"/>
                </a:solidFill>
                <a:effectLst/>
                <a:latin typeface="Arial"/>
                <a:ea typeface="Arial"/>
                <a:cs typeface="Arial"/>
                <a:sym typeface="Arial"/>
              </a:rPr>
              <a:t>9 giờ</a:t>
            </a:r>
            <a:r>
              <a:rPr lang="vi-VN" sz="1100" b="0" i="0" u="none" strike="noStrike" cap="none" dirty="0">
                <a:solidFill>
                  <a:srgbClr val="000000"/>
                </a:solidFill>
                <a:effectLst/>
                <a:latin typeface="Arial"/>
                <a:ea typeface="Arial"/>
                <a:cs typeface="Arial"/>
                <a:sym typeface="Arial"/>
              </a:rPr>
              <a:t>).</a:t>
            </a:r>
          </a:p>
          <a:p>
            <a:pPr rtl="0" fontAlgn="base"/>
            <a:r>
              <a:rPr lang="vi-VN" sz="1100" b="0" i="1" u="none" strike="noStrike" cap="none" dirty="0">
                <a:solidFill>
                  <a:srgbClr val="000000"/>
                </a:solidFill>
                <a:effectLst/>
                <a:latin typeface="Arial"/>
                <a:ea typeface="Arial"/>
                <a:cs typeface="Arial"/>
                <a:sym typeface="Arial"/>
              </a:rPr>
              <a:t>‘Lớp 1 trường tư’</a:t>
            </a:r>
            <a:r>
              <a:rPr lang="vi-VN" sz="1100" b="0" i="0" u="none" strike="noStrike" cap="none" dirty="0">
                <a:solidFill>
                  <a:srgbClr val="000000"/>
                </a:solidFill>
                <a:effectLst/>
                <a:latin typeface="Arial"/>
                <a:ea typeface="Arial"/>
                <a:cs typeface="Arial"/>
                <a:sym typeface="Arial"/>
              </a:rPr>
              <a:t> có một vài giá trị ngoại lệ khiến phân phối bị kéo lệch lên trên. Một số điểm ngoại lệ có thể xuất hiện ở</a:t>
            </a:r>
            <a:r>
              <a:rPr lang="vi-VN" sz="1100" b="0" i="1" u="none" strike="noStrike" cap="none" dirty="0">
                <a:solidFill>
                  <a:srgbClr val="000000"/>
                </a:solidFill>
                <a:effectLst/>
                <a:latin typeface="Arial"/>
                <a:ea typeface="Arial"/>
                <a:cs typeface="Arial"/>
                <a:sym typeface="Arial"/>
              </a:rPr>
              <a:t> ‘lớp 2 trường công’</a:t>
            </a:r>
            <a:r>
              <a:rPr lang="vi-VN" sz="1100" b="0" i="0" u="none" strike="noStrike" cap="none" dirty="0">
                <a:solidFill>
                  <a:srgbClr val="000000"/>
                </a:solidFill>
                <a:effectLst/>
                <a:latin typeface="Arial"/>
                <a:ea typeface="Arial"/>
                <a:cs typeface="Arial"/>
                <a:sym typeface="Arial"/>
              </a:rPr>
              <a:t>, </a:t>
            </a:r>
            <a:r>
              <a:rPr lang="vi-VN" sz="1100" b="0" i="1" u="none" strike="noStrike" cap="none" dirty="0">
                <a:solidFill>
                  <a:srgbClr val="000000"/>
                </a:solidFill>
                <a:effectLst/>
                <a:latin typeface="Arial"/>
                <a:ea typeface="Arial"/>
                <a:cs typeface="Arial"/>
                <a:sym typeface="Arial"/>
              </a:rPr>
              <a:t>‘lớp 5, 6 trường chuyên’</a:t>
            </a:r>
            <a:r>
              <a:rPr lang="vi-VN" sz="1100" b="0" i="0" u="none" strike="noStrike" cap="none" dirty="0">
                <a:solidFill>
                  <a:srgbClr val="000000"/>
                </a:solidFill>
                <a:effectLst/>
                <a:latin typeface="Arial"/>
                <a:ea typeface="Arial"/>
                <a:cs typeface="Arial"/>
                <a:sym typeface="Arial"/>
              </a:rPr>
              <a:t>.</a:t>
            </a:r>
          </a:p>
          <a:p>
            <a:pPr rtl="0" fontAlgn="base"/>
            <a:r>
              <a:rPr lang="vi-VN" sz="1100" b="0" i="0" u="none" strike="noStrike" cap="none" dirty="0">
                <a:solidFill>
                  <a:srgbClr val="000000"/>
                </a:solidFill>
                <a:effectLst/>
                <a:latin typeface="Arial"/>
                <a:ea typeface="Arial"/>
                <a:cs typeface="Arial"/>
                <a:sym typeface="Arial"/>
              </a:rPr>
              <a:t>Một số loại không có hình như ‘</a:t>
            </a:r>
            <a:r>
              <a:rPr lang="vi-VN" sz="1100" b="0" i="1" u="none" strike="noStrike" cap="none" dirty="0">
                <a:solidFill>
                  <a:srgbClr val="000000"/>
                </a:solidFill>
                <a:effectLst/>
                <a:latin typeface="Arial"/>
                <a:ea typeface="Arial"/>
                <a:cs typeface="Arial"/>
                <a:sym typeface="Arial"/>
              </a:rPr>
              <a:t>lớp 2 trường công chuyên’</a:t>
            </a:r>
            <a:r>
              <a:rPr lang="vi-VN" sz="1100" b="0" i="0" u="none" strike="noStrike" cap="none" dirty="0">
                <a:solidFill>
                  <a:srgbClr val="000000"/>
                </a:solidFill>
                <a:effectLst/>
                <a:latin typeface="Arial"/>
                <a:ea typeface="Arial"/>
                <a:cs typeface="Arial"/>
                <a:sym typeface="Arial"/>
              </a:rPr>
              <a:t>,</a:t>
            </a:r>
            <a:r>
              <a:rPr lang="vi-VN" sz="1100" b="0" i="1" u="none" strike="noStrike" cap="none" dirty="0">
                <a:solidFill>
                  <a:srgbClr val="000000"/>
                </a:solidFill>
                <a:effectLst/>
                <a:latin typeface="Arial"/>
                <a:ea typeface="Arial"/>
                <a:cs typeface="Arial"/>
                <a:sym typeface="Arial"/>
              </a:rPr>
              <a:t> ‘lớp 3 trường quốc tế’</a:t>
            </a:r>
            <a:r>
              <a:rPr lang="vi-VN" sz="1100" b="0" i="0" u="none" strike="noStrike" cap="none" dirty="0">
                <a:solidFill>
                  <a:srgbClr val="000000"/>
                </a:solidFill>
                <a:effectLst/>
                <a:latin typeface="Arial"/>
                <a:ea typeface="Arial"/>
                <a:cs typeface="Arial"/>
                <a:sym typeface="Arial"/>
              </a:rPr>
              <a:t> vì chỉ có 1 vài quan sát. Các ‘</a:t>
            </a:r>
            <a:r>
              <a:rPr lang="vi-VN" sz="1100" b="0" i="1" u="none" strike="noStrike" cap="none" dirty="0">
                <a:solidFill>
                  <a:srgbClr val="000000"/>
                </a:solidFill>
                <a:effectLst/>
                <a:latin typeface="Arial"/>
                <a:ea typeface="Arial"/>
                <a:cs typeface="Arial"/>
                <a:sym typeface="Arial"/>
              </a:rPr>
              <a:t>lớp 4, 5, 6 trường quốc tế’</a:t>
            </a:r>
            <a:r>
              <a:rPr lang="vi-VN" sz="1100" b="0" i="0" u="none" strike="noStrike" cap="none" dirty="0">
                <a:solidFill>
                  <a:srgbClr val="000000"/>
                </a:solidFill>
                <a:effectLst/>
                <a:latin typeface="Arial"/>
                <a:ea typeface="Arial"/>
                <a:cs typeface="Arial"/>
                <a:sym typeface="Arial"/>
              </a:rPr>
              <a:t> không có quan sát nào.</a:t>
            </a:r>
          </a:p>
          <a:p>
            <a:pPr rtl="0"/>
            <a:r>
              <a:rPr lang="vi-VN" sz="1100" b="0" i="0" u="none" strike="noStrike" cap="none" dirty="0">
                <a:solidFill>
                  <a:srgbClr val="000000"/>
                </a:solidFill>
                <a:effectLst/>
                <a:latin typeface="Arial"/>
                <a:ea typeface="Arial"/>
                <a:cs typeface="Arial"/>
                <a:sym typeface="Arial"/>
              </a:rPr>
              <a:t>Thống kê trung bình số giờ tự học của học sinh </a:t>
            </a:r>
            <a:r>
              <a:rPr lang="vi-VN" sz="1100" b="0" i="1" u="none" strike="noStrike" cap="none" dirty="0">
                <a:solidFill>
                  <a:srgbClr val="000000"/>
                </a:solidFill>
                <a:effectLst/>
                <a:latin typeface="Arial"/>
                <a:ea typeface="Arial"/>
                <a:cs typeface="Arial"/>
                <a:sym typeface="Arial"/>
              </a:rPr>
              <a:t>cấp 2</a:t>
            </a:r>
            <a:r>
              <a:rPr lang="vi-VN" sz="1100" b="0" i="0" u="none" strike="noStrike" cap="none" dirty="0">
                <a:solidFill>
                  <a:srgbClr val="000000"/>
                </a:solidFill>
                <a:effectLst/>
                <a:latin typeface="Arial"/>
                <a:ea typeface="Arial"/>
                <a:cs typeface="Arial"/>
                <a:sym typeface="Arial"/>
              </a:rPr>
              <a:t> và </a:t>
            </a:r>
            <a:r>
              <a:rPr lang="vi-VN" sz="1100" b="0" i="1" u="none" strike="noStrike" cap="none" dirty="0">
                <a:solidFill>
                  <a:srgbClr val="000000"/>
                </a:solidFill>
                <a:effectLst/>
                <a:latin typeface="Arial"/>
                <a:ea typeface="Arial"/>
                <a:cs typeface="Arial"/>
                <a:sym typeface="Arial"/>
              </a:rPr>
              <a:t>cấp 3</a:t>
            </a:r>
            <a:r>
              <a:rPr lang="vi-VN" sz="1100" b="0" i="0" u="none" strike="noStrike" cap="none" dirty="0">
                <a:solidFill>
                  <a:srgbClr val="000000"/>
                </a:solidFill>
                <a:effectLst/>
                <a:latin typeface="Arial"/>
                <a:ea typeface="Arial"/>
                <a:cs typeface="Arial"/>
                <a:sym typeface="Arial"/>
              </a:rPr>
              <a:t>.</a:t>
            </a:r>
            <a:endParaRPr lang="vi-VN" b="0" i="0" u="none" strike="noStrike" dirty="0">
              <a:solidFill>
                <a:srgbClr val="000000"/>
              </a:solidFill>
              <a:effectLst/>
            </a:endParaRPr>
          </a:p>
          <a:p>
            <a:br>
              <a:rPr lang="vi-VN" dirty="0"/>
            </a:br>
            <a:br>
              <a:rPr lang="vi-VN" dirty="0"/>
            </a:br>
            <a:endParaRPr dirty="0"/>
          </a:p>
        </p:txBody>
      </p:sp>
    </p:spTree>
    <p:extLst>
      <p:ext uri="{BB962C8B-B14F-4D97-AF65-F5344CB8AC3E}">
        <p14:creationId xmlns:p14="http://schemas.microsoft.com/office/powerpoint/2010/main" val="273867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Vậy Tại sao cần thể hiện dashboard KPI? </a:t>
            </a:r>
            <a:endParaRPr/>
          </a:p>
          <a:p>
            <a:pPr marL="457200" lvl="0" indent="-317500" algn="l" rtl="0">
              <a:lnSpc>
                <a:spcPct val="100000"/>
              </a:lnSpc>
              <a:spcBef>
                <a:spcPts val="0"/>
              </a:spcBef>
              <a:spcAft>
                <a:spcPts val="0"/>
              </a:spcAft>
              <a:buSzPts val="1400"/>
              <a:buChar char="●"/>
            </a:pPr>
            <a:r>
              <a:rPr lang="en-US" sz="1200"/>
              <a:t>KPI giúp các </a:t>
            </a:r>
            <a:r>
              <a:rPr lang="en-US" sz="1200" b="1"/>
              <a:t>nhân viên</a:t>
            </a:r>
            <a:r>
              <a:rPr lang="en-US" sz="1200"/>
              <a:t> </a:t>
            </a:r>
            <a:r>
              <a:rPr lang="en-US" sz="1200">
                <a:solidFill>
                  <a:srgbClr val="0000FF"/>
                </a:solidFill>
              </a:rPr>
              <a:t>xác định mục tiêu</a:t>
            </a:r>
            <a:r>
              <a:rPr lang="en-US" sz="1200"/>
              <a:t> mà mình cần đạt được. </a:t>
            </a:r>
            <a:r>
              <a:rPr lang="en-US" sz="1200">
                <a:solidFill>
                  <a:srgbClr val="0000FF"/>
                </a:solidFill>
              </a:rPr>
              <a:t>Tránh lãng phí thời gian</a:t>
            </a:r>
            <a:r>
              <a:rPr lang="en-US" sz="1200"/>
              <a:t> và công sức của bản thân mà không lại hiệu quả công việc.</a:t>
            </a:r>
            <a:endParaRPr/>
          </a:p>
          <a:p>
            <a:pPr marL="457200" lvl="0" indent="-317500" algn="l" rtl="0">
              <a:lnSpc>
                <a:spcPct val="100000"/>
              </a:lnSpc>
              <a:spcBef>
                <a:spcPts val="0"/>
              </a:spcBef>
              <a:spcAft>
                <a:spcPts val="0"/>
              </a:spcAft>
              <a:buSzPts val="1400"/>
              <a:buChar char="●"/>
            </a:pPr>
            <a:r>
              <a:rPr lang="en-US" sz="1200"/>
              <a:t>KPI giúp </a:t>
            </a:r>
            <a:r>
              <a:rPr lang="en-US" sz="1200" b="1"/>
              <a:t>nhà quản trị</a:t>
            </a:r>
            <a:r>
              <a:rPr lang="en-US" sz="1200"/>
              <a:t> triển khai </a:t>
            </a:r>
            <a:r>
              <a:rPr lang="en-US" sz="1200">
                <a:solidFill>
                  <a:srgbClr val="0000FF"/>
                </a:solidFill>
              </a:rPr>
              <a:t>chiến lược</a:t>
            </a:r>
            <a:r>
              <a:rPr lang="en-US" sz="1200"/>
              <a:t> &amp; </a:t>
            </a:r>
            <a:r>
              <a:rPr lang="en-US" sz="1200">
                <a:solidFill>
                  <a:srgbClr val="0000FF"/>
                </a:solidFill>
              </a:rPr>
              <a:t>quản lý</a:t>
            </a:r>
            <a:r>
              <a:rPr lang="en-US" sz="1200"/>
              <a:t> từng lĩnh vực, từng bộ phận, nhân viên của từng phòng ban</a:t>
            </a:r>
            <a:endParaRPr/>
          </a:p>
        </p:txBody>
      </p:sp>
    </p:spTree>
    <p:extLst>
      <p:ext uri="{BB962C8B-B14F-4D97-AF65-F5344CB8AC3E}">
        <p14:creationId xmlns:p14="http://schemas.microsoft.com/office/powerpoint/2010/main" val="4261578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3"/>
          <p:cNvSpPr txBox="1">
            <a:spLocks noGrp="1"/>
          </p:cNvSpPr>
          <p:nvPr>
            <p:ph type="ctrTitle"/>
          </p:nvPr>
        </p:nvSpPr>
        <p:spPr>
          <a:xfrm>
            <a:off x="2175900" y="1950100"/>
            <a:ext cx="47922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0" name="Google Shape;10;p33"/>
          <p:cNvSpPr txBox="1">
            <a:spLocks noGrp="1"/>
          </p:cNvSpPr>
          <p:nvPr>
            <p:ph type="subTitle" idx="1"/>
          </p:nvPr>
        </p:nvSpPr>
        <p:spPr>
          <a:xfrm>
            <a:off x="2044200" y="3704650"/>
            <a:ext cx="50556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ctrTitle"/>
          </p:nvPr>
        </p:nvSpPr>
        <p:spPr>
          <a:xfrm>
            <a:off x="4285500" y="2832875"/>
            <a:ext cx="3657300" cy="644700"/>
          </a:xfrm>
          <a:prstGeom prst="rect">
            <a:avLst/>
          </a:prstGeom>
          <a:noFill/>
          <a:ln>
            <a:noFill/>
          </a:ln>
          <a:effectLst>
            <a:outerShdw blurRad="57150" dist="19050" dir="5400000" algn="bl" rotWithShape="0">
              <a:srgbClr val="76A5AF">
                <a:alpha val="87843"/>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3" name="Google Shape;13;p34"/>
          <p:cNvSpPr txBox="1">
            <a:spLocks noGrp="1"/>
          </p:cNvSpPr>
          <p:nvPr>
            <p:ph type="subTitle" idx="1"/>
          </p:nvPr>
        </p:nvSpPr>
        <p:spPr>
          <a:xfrm>
            <a:off x="4144050" y="3549850"/>
            <a:ext cx="394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5"/>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6" name="Google Shape;16;p35"/>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6"/>
          <p:cNvSpPr txBox="1">
            <a:spLocks noGrp="1"/>
          </p:cNvSpPr>
          <p:nvPr>
            <p:ph type="title"/>
          </p:nvPr>
        </p:nvSpPr>
        <p:spPr>
          <a:xfrm>
            <a:off x="3762670" y="3177750"/>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 name="Google Shape;19;p36"/>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0" name="Google Shape;20;p36"/>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3" name="Google Shape;23;p37"/>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24" name="Google Shape;24;p37"/>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38"/>
          <p:cNvSpPr txBox="1">
            <a:spLocks noGrp="1"/>
          </p:cNvSpPr>
          <p:nvPr>
            <p:ph type="body" idx="1"/>
          </p:nvPr>
        </p:nvSpPr>
        <p:spPr>
          <a:xfrm>
            <a:off x="938500" y="1246025"/>
            <a:ext cx="7172100" cy="30399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924870" y="760375"/>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3" name="Google Shape;33;p40"/>
          <p:cNvSpPr txBox="1">
            <a:spLocks noGrp="1"/>
          </p:cNvSpPr>
          <p:nvPr>
            <p:ph type="subTitle" idx="1"/>
          </p:nvPr>
        </p:nvSpPr>
        <p:spPr>
          <a:xfrm>
            <a:off x="924875" y="1684275"/>
            <a:ext cx="3305400" cy="109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34" name="Google Shape;34;p40"/>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1"/>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7" name="Google Shape;37;p41"/>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ctrTitle"/>
          </p:nvPr>
        </p:nvSpPr>
        <p:spPr>
          <a:xfrm>
            <a:off x="2175898" y="2465981"/>
            <a:ext cx="4792200" cy="6447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r>
              <a:rPr lang="en-US" b="0" dirty="0"/>
              <a:t>Vietnamese student's learning habits during COVID-19</a:t>
            </a:r>
            <a:br>
              <a:rPr lang="en-US" b="0" dirty="0"/>
            </a:br>
            <a:endParaRPr sz="3700" dirty="0"/>
          </a:p>
        </p:txBody>
      </p:sp>
      <p:sp>
        <p:nvSpPr>
          <p:cNvPr id="43" name="Google Shape;43;p1"/>
          <p:cNvSpPr txBox="1">
            <a:spLocks noGrp="1"/>
          </p:cNvSpPr>
          <p:nvPr>
            <p:ph type="subTitle" idx="1"/>
          </p:nvPr>
        </p:nvSpPr>
        <p:spPr>
          <a:xfrm>
            <a:off x="2083243" y="4402738"/>
            <a:ext cx="5716988" cy="644699"/>
          </a:xfrm>
          <a:prstGeom prst="rect">
            <a:avLst/>
          </a:prstGeom>
          <a:noFill/>
          <a:ln>
            <a:noFill/>
          </a:ln>
        </p:spPr>
        <p:txBody>
          <a:bodyPr spcFirstLastPara="1" wrap="square" lIns="91425" tIns="91425" rIns="91425" bIns="91425" anchor="t" anchorCtr="0">
            <a:noAutofit/>
          </a:bodyPr>
          <a:lstStyle/>
          <a:p>
            <a:pPr marL="0" lvl="0" indent="0" algn="l"/>
            <a:r>
              <a:rPr lang="en-US" sz="1000" dirty="0"/>
              <a:t>Dataset source: https://</a:t>
            </a:r>
            <a:r>
              <a:rPr lang="en-US" sz="1000" dirty="0" err="1"/>
              <a:t>www.sciencedirect.com</a:t>
            </a:r>
            <a:r>
              <a:rPr lang="en-US" sz="1000" dirty="0"/>
              <a:t>/science/article/</a:t>
            </a:r>
            <a:r>
              <a:rPr lang="en-US" sz="1000" dirty="0" err="1"/>
              <a:t>pii</a:t>
            </a:r>
            <a:r>
              <a:rPr lang="en-US" sz="1000" dirty="0"/>
              <a:t>/S235234092030576X</a:t>
            </a:r>
            <a:endParaRPr sz="1050" dirty="0"/>
          </a:p>
        </p:txBody>
      </p:sp>
      <p:cxnSp>
        <p:nvCxnSpPr>
          <p:cNvPr id="44" name="Google Shape;44;p1"/>
          <p:cNvCxnSpPr/>
          <p:nvPr/>
        </p:nvCxnSpPr>
        <p:spPr>
          <a:xfrm>
            <a:off x="3532610" y="2565172"/>
            <a:ext cx="2059045"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45" name="Google Shape;45;p1"/>
          <p:cNvSpPr txBox="1"/>
          <p:nvPr/>
        </p:nvSpPr>
        <p:spPr>
          <a:xfrm>
            <a:off x="2200363" y="2761752"/>
            <a:ext cx="4743269" cy="464700"/>
          </a:xfrm>
          <a:prstGeom prst="rect">
            <a:avLst/>
          </a:prstGeom>
          <a:noFill/>
          <a:ln>
            <a:noFill/>
          </a:ln>
          <a:effectLst>
            <a:outerShdw blurRad="100013" dist="19050" dir="8460000" algn="bl" rotWithShape="0">
              <a:srgbClr val="76A5AF">
                <a:alpha val="49803"/>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3600"/>
              <a:buFont typeface="Montserrat ExtraBold"/>
              <a:buNone/>
            </a:pPr>
            <a:r>
              <a:rPr lang="en-US" sz="1500" dirty="0" err="1">
                <a:solidFill>
                  <a:schemeClr val="lt1"/>
                </a:solidFill>
                <a:latin typeface="Montserrat"/>
                <a:sym typeface="Montserrat"/>
              </a:rPr>
              <a:t>Khảo</a:t>
            </a:r>
            <a:r>
              <a:rPr lang="en-US" sz="1500" dirty="0">
                <a:solidFill>
                  <a:schemeClr val="lt1"/>
                </a:solidFill>
                <a:latin typeface="Montserrat"/>
                <a:sym typeface="Montserrat"/>
              </a:rPr>
              <a:t> </a:t>
            </a:r>
            <a:r>
              <a:rPr lang="en-US" sz="1500" dirty="0" err="1">
                <a:solidFill>
                  <a:schemeClr val="lt1"/>
                </a:solidFill>
                <a:latin typeface="Montserrat"/>
                <a:sym typeface="Montserrat"/>
              </a:rPr>
              <a:t>sát</a:t>
            </a:r>
            <a:r>
              <a:rPr lang="en-US" sz="1500" dirty="0">
                <a:solidFill>
                  <a:schemeClr val="lt1"/>
                </a:solidFill>
                <a:latin typeface="Montserrat"/>
                <a:sym typeface="Montserrat"/>
              </a:rPr>
              <a:t> </a:t>
            </a:r>
            <a:r>
              <a:rPr lang="en-US" sz="1500" dirty="0" err="1">
                <a:solidFill>
                  <a:schemeClr val="lt1"/>
                </a:solidFill>
                <a:latin typeface="Montserrat"/>
                <a:sym typeface="Montserrat"/>
              </a:rPr>
              <a:t>về</a:t>
            </a:r>
            <a:r>
              <a:rPr lang="en-US" sz="1500" dirty="0">
                <a:solidFill>
                  <a:schemeClr val="lt1"/>
                </a:solidFill>
                <a:latin typeface="Montserrat"/>
                <a:sym typeface="Montserrat"/>
              </a:rPr>
              <a:t> </a:t>
            </a:r>
            <a:r>
              <a:rPr lang="en-US" sz="1500" dirty="0" err="1">
                <a:solidFill>
                  <a:schemeClr val="lt1"/>
                </a:solidFill>
                <a:latin typeface="Montserrat"/>
                <a:sym typeface="Montserrat"/>
              </a:rPr>
              <a:t>thói</a:t>
            </a:r>
            <a:r>
              <a:rPr lang="en-US" sz="1500" dirty="0">
                <a:solidFill>
                  <a:schemeClr val="lt1"/>
                </a:solidFill>
                <a:latin typeface="Montserrat"/>
                <a:sym typeface="Montserrat"/>
              </a:rPr>
              <a:t> </a:t>
            </a:r>
            <a:r>
              <a:rPr lang="en-US" sz="1500" dirty="0" err="1">
                <a:solidFill>
                  <a:schemeClr val="lt1"/>
                </a:solidFill>
                <a:latin typeface="Montserrat"/>
                <a:sym typeface="Montserrat"/>
              </a:rPr>
              <a:t>quen</a:t>
            </a:r>
            <a:r>
              <a:rPr lang="en-US" sz="1500" dirty="0">
                <a:solidFill>
                  <a:schemeClr val="lt1"/>
                </a:solidFill>
                <a:latin typeface="Montserrat"/>
                <a:sym typeface="Montserrat"/>
              </a:rPr>
              <a:t> </a:t>
            </a:r>
            <a:r>
              <a:rPr lang="en-US" sz="1500" dirty="0" err="1">
                <a:solidFill>
                  <a:schemeClr val="lt1"/>
                </a:solidFill>
                <a:latin typeface="Montserrat"/>
                <a:sym typeface="Montserrat"/>
              </a:rPr>
              <a:t>của</a:t>
            </a:r>
            <a:r>
              <a:rPr lang="en-US" sz="1500" dirty="0">
                <a:solidFill>
                  <a:schemeClr val="lt1"/>
                </a:solidFill>
                <a:latin typeface="Montserrat"/>
                <a:sym typeface="Montserrat"/>
              </a:rPr>
              <a:t> </a:t>
            </a:r>
            <a:r>
              <a:rPr lang="en-US" sz="1500" dirty="0" err="1">
                <a:solidFill>
                  <a:schemeClr val="lt1"/>
                </a:solidFill>
                <a:latin typeface="Montserrat"/>
                <a:sym typeface="Montserrat"/>
              </a:rPr>
              <a:t>học</a:t>
            </a:r>
            <a:r>
              <a:rPr lang="en-US" sz="1500" dirty="0">
                <a:solidFill>
                  <a:schemeClr val="lt1"/>
                </a:solidFill>
                <a:latin typeface="Montserrat"/>
                <a:sym typeface="Montserrat"/>
              </a:rPr>
              <a:t> </a:t>
            </a:r>
            <a:r>
              <a:rPr lang="en-US" sz="1500" dirty="0" err="1">
                <a:solidFill>
                  <a:schemeClr val="lt1"/>
                </a:solidFill>
                <a:latin typeface="Montserrat"/>
                <a:sym typeface="Montserrat"/>
              </a:rPr>
              <a:t>sinh</a:t>
            </a:r>
            <a:r>
              <a:rPr lang="en-US" sz="1500" dirty="0">
                <a:solidFill>
                  <a:schemeClr val="lt1"/>
                </a:solidFill>
                <a:latin typeface="Montserrat"/>
                <a:sym typeface="Montserrat"/>
              </a:rPr>
              <a:t> </a:t>
            </a:r>
            <a:r>
              <a:rPr lang="en-US" sz="1500" dirty="0" err="1">
                <a:solidFill>
                  <a:schemeClr val="lt1"/>
                </a:solidFill>
                <a:latin typeface="Montserrat"/>
                <a:sym typeface="Montserrat"/>
              </a:rPr>
              <a:t>trong</a:t>
            </a:r>
            <a:r>
              <a:rPr lang="en-US" sz="1500" dirty="0">
                <a:solidFill>
                  <a:schemeClr val="lt1"/>
                </a:solidFill>
                <a:latin typeface="Montserrat"/>
                <a:sym typeface="Montserrat"/>
              </a:rPr>
              <a:t> </a:t>
            </a:r>
            <a:r>
              <a:rPr lang="en-US" sz="1500" dirty="0" err="1">
                <a:solidFill>
                  <a:schemeClr val="lt1"/>
                </a:solidFill>
                <a:latin typeface="Montserrat"/>
                <a:sym typeface="Montserrat"/>
              </a:rPr>
              <a:t>thời</a:t>
            </a:r>
            <a:r>
              <a:rPr lang="en-US" sz="1500" dirty="0">
                <a:solidFill>
                  <a:schemeClr val="lt1"/>
                </a:solidFill>
                <a:latin typeface="Montserrat"/>
                <a:sym typeface="Montserrat"/>
              </a:rPr>
              <a:t> </a:t>
            </a:r>
            <a:r>
              <a:rPr lang="en-US" sz="1500" dirty="0" err="1">
                <a:solidFill>
                  <a:schemeClr val="lt1"/>
                </a:solidFill>
                <a:latin typeface="Montserrat"/>
                <a:sym typeface="Montserrat"/>
              </a:rPr>
              <a:t>kỳ</a:t>
            </a:r>
            <a:r>
              <a:rPr lang="en-US" sz="1500" dirty="0">
                <a:solidFill>
                  <a:schemeClr val="lt1"/>
                </a:solidFill>
                <a:latin typeface="Montserrat"/>
                <a:sym typeface="Montserrat"/>
              </a:rPr>
              <a:t> </a:t>
            </a:r>
            <a:r>
              <a:rPr lang="en-US" sz="1500" dirty="0" err="1">
                <a:solidFill>
                  <a:schemeClr val="lt1"/>
                </a:solidFill>
                <a:latin typeface="Montserrat"/>
                <a:sym typeface="Montserrat"/>
              </a:rPr>
              <a:t>đại</a:t>
            </a:r>
            <a:r>
              <a:rPr lang="en-US" sz="1500" dirty="0">
                <a:solidFill>
                  <a:schemeClr val="lt1"/>
                </a:solidFill>
                <a:latin typeface="Montserrat"/>
                <a:sym typeface="Montserrat"/>
              </a:rPr>
              <a:t> </a:t>
            </a:r>
            <a:r>
              <a:rPr lang="en-US" sz="1500" dirty="0" err="1">
                <a:solidFill>
                  <a:schemeClr val="lt1"/>
                </a:solidFill>
                <a:latin typeface="Montserrat"/>
                <a:sym typeface="Montserrat"/>
              </a:rPr>
              <a:t>dịch</a:t>
            </a:r>
            <a:r>
              <a:rPr lang="en-US" sz="1500" dirty="0">
                <a:solidFill>
                  <a:schemeClr val="lt1"/>
                </a:solidFill>
                <a:latin typeface="Montserrat"/>
                <a:sym typeface="Montserrat"/>
              </a:rPr>
              <a:t> Covid-19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7"/>
          <p:cNvSpPr txBox="1">
            <a:spLocks noGrp="1"/>
          </p:cNvSpPr>
          <p:nvPr>
            <p:ph type="body" idx="4294967295"/>
          </p:nvPr>
        </p:nvSpPr>
        <p:spPr>
          <a:xfrm>
            <a:off x="4381169" y="1296217"/>
            <a:ext cx="4568098" cy="3158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800"/>
              <a:buNone/>
            </a:pPr>
            <a:r>
              <a:rPr lang="en-US" sz="1400" dirty="0" err="1">
                <a:solidFill>
                  <a:schemeClr val="lt1"/>
                </a:solidFill>
              </a:rPr>
              <a:t>Các</a:t>
            </a:r>
            <a:r>
              <a:rPr lang="en-US" sz="1400" dirty="0">
                <a:solidFill>
                  <a:schemeClr val="lt1"/>
                </a:solidFill>
              </a:rPr>
              <a:t> </a:t>
            </a:r>
            <a:r>
              <a:rPr lang="en-US" sz="1400" dirty="0" err="1">
                <a:solidFill>
                  <a:schemeClr val="lt1"/>
                </a:solidFill>
              </a:rPr>
              <a:t>kết</a:t>
            </a:r>
            <a:r>
              <a:rPr lang="en-US" sz="1400" dirty="0">
                <a:solidFill>
                  <a:schemeClr val="lt1"/>
                </a:solidFill>
              </a:rPr>
              <a:t> </a:t>
            </a:r>
            <a:r>
              <a:rPr lang="en-US" sz="1400" dirty="0" err="1">
                <a:solidFill>
                  <a:schemeClr val="lt1"/>
                </a:solidFill>
              </a:rPr>
              <a:t>quả</a:t>
            </a:r>
            <a:r>
              <a:rPr lang="en-US" sz="1400" dirty="0">
                <a:solidFill>
                  <a:schemeClr val="lt1"/>
                </a:solidFill>
              </a:rPr>
              <a:t> </a:t>
            </a:r>
            <a:r>
              <a:rPr lang="en-US" sz="1400" dirty="0" err="1">
                <a:solidFill>
                  <a:schemeClr val="lt1"/>
                </a:solidFill>
              </a:rPr>
              <a:t>cần</a:t>
            </a:r>
            <a:r>
              <a:rPr lang="en-US" sz="1400" dirty="0">
                <a:solidFill>
                  <a:schemeClr val="lt1"/>
                </a:solidFill>
              </a:rPr>
              <a:t> </a:t>
            </a:r>
            <a:r>
              <a:rPr lang="en-US" sz="1400" dirty="0" err="1">
                <a:solidFill>
                  <a:schemeClr val="lt1"/>
                </a:solidFill>
              </a:rPr>
              <a:t>có</a:t>
            </a:r>
            <a:r>
              <a:rPr lang="en-US" sz="1400" dirty="0">
                <a:solidFill>
                  <a:schemeClr val="lt1"/>
                </a:solidFill>
              </a:rPr>
              <a:t> </a:t>
            </a:r>
            <a:r>
              <a:rPr lang="en-US" sz="1400" dirty="0" err="1">
                <a:solidFill>
                  <a:schemeClr val="lt1"/>
                </a:solidFill>
              </a:rPr>
              <a:t>sau</a:t>
            </a:r>
            <a:r>
              <a:rPr lang="en-US" sz="1400" dirty="0">
                <a:solidFill>
                  <a:schemeClr val="lt1"/>
                </a:solidFill>
              </a:rPr>
              <a:t> </a:t>
            </a:r>
            <a:r>
              <a:rPr lang="en-US" sz="1400" dirty="0" err="1">
                <a:solidFill>
                  <a:schemeClr val="lt1"/>
                </a:solidFill>
              </a:rPr>
              <a:t>khi</a:t>
            </a:r>
            <a:r>
              <a:rPr lang="en-US" sz="1400" dirty="0">
                <a:solidFill>
                  <a:schemeClr val="lt1"/>
                </a:solidFill>
              </a:rPr>
              <a:t> </a:t>
            </a:r>
            <a:r>
              <a:rPr lang="en-US" sz="1400" dirty="0" err="1">
                <a:solidFill>
                  <a:schemeClr val="lt1"/>
                </a:solidFill>
              </a:rPr>
              <a:t>phân</a:t>
            </a:r>
            <a:r>
              <a:rPr lang="en-US" sz="1400" dirty="0">
                <a:solidFill>
                  <a:schemeClr val="lt1"/>
                </a:solidFill>
              </a:rPr>
              <a:t> </a:t>
            </a:r>
            <a:r>
              <a:rPr lang="en-US" sz="1400" dirty="0" err="1">
                <a:solidFill>
                  <a:schemeClr val="lt1"/>
                </a:solidFill>
              </a:rPr>
              <a:t>tích</a:t>
            </a:r>
            <a:r>
              <a:rPr lang="en-US" sz="1400" dirty="0">
                <a:solidFill>
                  <a:schemeClr val="lt1"/>
                </a:solidFill>
              </a:rPr>
              <a:t>  </a:t>
            </a:r>
            <a:r>
              <a:rPr lang="en-US" sz="1400" dirty="0" err="1">
                <a:solidFill>
                  <a:schemeClr val="lt1"/>
                </a:solidFill>
              </a:rPr>
              <a:t>bộ</a:t>
            </a:r>
            <a:r>
              <a:rPr lang="en-US" sz="1400" dirty="0">
                <a:solidFill>
                  <a:schemeClr val="lt1"/>
                </a:solidFill>
              </a:rPr>
              <a:t> </a:t>
            </a:r>
            <a:r>
              <a:rPr lang="en-US" sz="1400" dirty="0" err="1">
                <a:solidFill>
                  <a:schemeClr val="lt1"/>
                </a:solidFill>
              </a:rPr>
              <a:t>dữ</a:t>
            </a:r>
            <a:r>
              <a:rPr lang="en-US" sz="1400" dirty="0">
                <a:solidFill>
                  <a:schemeClr val="lt1"/>
                </a:solidFill>
              </a:rPr>
              <a:t> </a:t>
            </a:r>
            <a:r>
              <a:rPr lang="en-US" sz="1400" dirty="0" err="1">
                <a:solidFill>
                  <a:schemeClr val="lt1"/>
                </a:solidFill>
              </a:rPr>
              <a:t>liệu</a:t>
            </a:r>
            <a:r>
              <a:rPr lang="en-US" sz="1400" dirty="0">
                <a:solidFill>
                  <a:schemeClr val="lt1"/>
                </a:solidFill>
              </a:rPr>
              <a:t> </a:t>
            </a:r>
            <a:r>
              <a:rPr lang="en-US" sz="1400" dirty="0" err="1">
                <a:solidFill>
                  <a:schemeClr val="lt1"/>
                </a:solidFill>
              </a:rPr>
              <a:t>này</a:t>
            </a:r>
            <a:endParaRPr lang="en-VN" sz="1400" dirty="0">
              <a:solidFill>
                <a:schemeClr val="lt1"/>
              </a:solidFill>
            </a:endParaRPr>
          </a:p>
          <a:p>
            <a:pPr marL="457200" lvl="0" indent="-317500" algn="just" rtl="0">
              <a:lnSpc>
                <a:spcPct val="150000"/>
              </a:lnSpc>
              <a:spcBef>
                <a:spcPts val="0"/>
              </a:spcBef>
              <a:spcAft>
                <a:spcPts val="0"/>
              </a:spcAft>
              <a:buClr>
                <a:schemeClr val="lt1"/>
              </a:buClr>
              <a:buSzPts val="1400"/>
              <a:buChar char="●"/>
            </a:pPr>
            <a:r>
              <a:rPr lang="en-VN" sz="1400" dirty="0">
                <a:solidFill>
                  <a:schemeClr val="lt1"/>
                </a:solidFill>
              </a:rPr>
              <a:t>Mối quan hệ giữa thời gian học và các yếu tố khác nhau</a:t>
            </a:r>
          </a:p>
          <a:p>
            <a:pPr marL="457200" lvl="0" indent="-317500" algn="just" rtl="0">
              <a:lnSpc>
                <a:spcPct val="150000"/>
              </a:lnSpc>
              <a:spcBef>
                <a:spcPts val="0"/>
              </a:spcBef>
              <a:spcAft>
                <a:spcPts val="0"/>
              </a:spcAft>
              <a:buClr>
                <a:schemeClr val="lt1"/>
              </a:buClr>
              <a:buSzPts val="1400"/>
              <a:buChar char="●"/>
            </a:pPr>
            <a:r>
              <a:rPr lang="en-US" sz="1400" dirty="0" err="1">
                <a:solidFill>
                  <a:schemeClr val="lt1"/>
                </a:solidFill>
              </a:rPr>
              <a:t>Các</a:t>
            </a:r>
            <a:r>
              <a:rPr lang="en-US" sz="1400" dirty="0">
                <a:solidFill>
                  <a:schemeClr val="lt1"/>
                </a:solidFill>
              </a:rPr>
              <a:t> </a:t>
            </a:r>
            <a:r>
              <a:rPr lang="en-US" sz="1400" dirty="0" err="1">
                <a:solidFill>
                  <a:schemeClr val="lt1"/>
                </a:solidFill>
              </a:rPr>
              <a:t>số</a:t>
            </a:r>
            <a:r>
              <a:rPr lang="en-US" sz="1400" dirty="0">
                <a:solidFill>
                  <a:schemeClr val="lt1"/>
                </a:solidFill>
              </a:rPr>
              <a:t> </a:t>
            </a:r>
            <a:r>
              <a:rPr lang="en-US" sz="1400" dirty="0" err="1">
                <a:solidFill>
                  <a:schemeClr val="lt1"/>
                </a:solidFill>
              </a:rPr>
              <a:t>liệu</a:t>
            </a:r>
            <a:r>
              <a:rPr lang="en-US" sz="1400" dirty="0">
                <a:solidFill>
                  <a:schemeClr val="lt1"/>
                </a:solidFill>
              </a:rPr>
              <a:t> </a:t>
            </a:r>
            <a:r>
              <a:rPr lang="en-US" sz="1400" dirty="0" err="1">
                <a:solidFill>
                  <a:schemeClr val="lt1"/>
                </a:solidFill>
              </a:rPr>
              <a:t>thống</a:t>
            </a:r>
            <a:r>
              <a:rPr lang="en-US" sz="1400" dirty="0">
                <a:solidFill>
                  <a:schemeClr val="lt1"/>
                </a:solidFill>
              </a:rPr>
              <a:t> </a:t>
            </a:r>
            <a:r>
              <a:rPr lang="en-US" sz="1400" dirty="0" err="1">
                <a:solidFill>
                  <a:schemeClr val="lt1"/>
                </a:solidFill>
              </a:rPr>
              <a:t>kê</a:t>
            </a:r>
            <a:r>
              <a:rPr lang="en-US" sz="1400" dirty="0">
                <a:solidFill>
                  <a:schemeClr val="lt1"/>
                </a:solidFill>
              </a:rPr>
              <a:t> </a:t>
            </a:r>
            <a:r>
              <a:rPr lang="en-US" sz="1400" dirty="0" err="1">
                <a:solidFill>
                  <a:schemeClr val="lt1"/>
                </a:solidFill>
              </a:rPr>
              <a:t>về</a:t>
            </a:r>
            <a:r>
              <a:rPr lang="en-US" sz="1400" dirty="0">
                <a:solidFill>
                  <a:schemeClr val="lt1"/>
                </a:solidFill>
              </a:rPr>
              <a:t> </a:t>
            </a:r>
            <a:r>
              <a:rPr lang="en-US" sz="1400" dirty="0" err="1">
                <a:solidFill>
                  <a:schemeClr val="lt1"/>
                </a:solidFill>
              </a:rPr>
              <a:t>bộ</a:t>
            </a:r>
            <a:r>
              <a:rPr lang="en-US" sz="1400" dirty="0">
                <a:solidFill>
                  <a:schemeClr val="lt1"/>
                </a:solidFill>
              </a:rPr>
              <a:t> </a:t>
            </a:r>
            <a:r>
              <a:rPr lang="en-US" sz="1400" dirty="0" err="1">
                <a:solidFill>
                  <a:schemeClr val="lt1"/>
                </a:solidFill>
              </a:rPr>
              <a:t>dữ</a:t>
            </a:r>
            <a:r>
              <a:rPr lang="en-US" sz="1400" dirty="0">
                <a:solidFill>
                  <a:schemeClr val="lt1"/>
                </a:solidFill>
              </a:rPr>
              <a:t> </a:t>
            </a:r>
            <a:r>
              <a:rPr lang="en-US" sz="1400" dirty="0" err="1">
                <a:solidFill>
                  <a:schemeClr val="lt1"/>
                </a:solidFill>
              </a:rPr>
              <a:t>liệu</a:t>
            </a:r>
            <a:r>
              <a:rPr lang="en-US" sz="1400" dirty="0">
                <a:solidFill>
                  <a:schemeClr val="lt1"/>
                </a:solidFill>
              </a:rPr>
              <a:t> </a:t>
            </a:r>
            <a:endParaRPr sz="1400" dirty="0">
              <a:solidFill>
                <a:schemeClr val="lt1"/>
              </a:solidFill>
            </a:endParaRPr>
          </a:p>
          <a:p>
            <a:pPr marL="457200" lvl="0" indent="-317500" algn="just" rtl="0">
              <a:lnSpc>
                <a:spcPct val="150000"/>
              </a:lnSpc>
              <a:spcBef>
                <a:spcPts val="0"/>
              </a:spcBef>
              <a:spcAft>
                <a:spcPts val="0"/>
              </a:spcAft>
              <a:buClr>
                <a:schemeClr val="lt1"/>
              </a:buClr>
              <a:buSzPts val="1400"/>
              <a:buChar char="●"/>
            </a:pPr>
            <a:r>
              <a:rPr lang="en-US" sz="1400" dirty="0" err="1">
                <a:solidFill>
                  <a:schemeClr val="lt1"/>
                </a:solidFill>
              </a:rPr>
              <a:t>Thể</a:t>
            </a:r>
            <a:r>
              <a:rPr lang="en-US" sz="1400" dirty="0">
                <a:solidFill>
                  <a:schemeClr val="lt1"/>
                </a:solidFill>
              </a:rPr>
              <a:t> </a:t>
            </a:r>
            <a:r>
              <a:rPr lang="en-US" sz="1400" dirty="0" err="1">
                <a:solidFill>
                  <a:schemeClr val="lt1"/>
                </a:solidFill>
              </a:rPr>
              <a:t>hiện</a:t>
            </a:r>
            <a:r>
              <a:rPr lang="en-US" sz="1400" dirty="0">
                <a:solidFill>
                  <a:schemeClr val="lt1"/>
                </a:solidFill>
              </a:rPr>
              <a:t> </a:t>
            </a:r>
            <a:r>
              <a:rPr lang="en-US" sz="1400" dirty="0" err="1">
                <a:solidFill>
                  <a:schemeClr val="lt1"/>
                </a:solidFill>
              </a:rPr>
              <a:t>trực</a:t>
            </a:r>
            <a:r>
              <a:rPr lang="en-US" sz="1400" dirty="0">
                <a:solidFill>
                  <a:schemeClr val="lt1"/>
                </a:solidFill>
              </a:rPr>
              <a:t> </a:t>
            </a:r>
            <a:r>
              <a:rPr lang="en-US" sz="1400" dirty="0" err="1">
                <a:solidFill>
                  <a:schemeClr val="lt1"/>
                </a:solidFill>
              </a:rPr>
              <a:t>quan</a:t>
            </a:r>
            <a:r>
              <a:rPr lang="en-US" sz="1400" dirty="0">
                <a:solidFill>
                  <a:schemeClr val="lt1"/>
                </a:solidFill>
              </a:rPr>
              <a:t> </a:t>
            </a:r>
            <a:r>
              <a:rPr lang="en-US" sz="1400" dirty="0" err="1">
                <a:solidFill>
                  <a:schemeClr val="lt1"/>
                </a:solidFill>
              </a:rPr>
              <a:t>dữ</a:t>
            </a:r>
            <a:r>
              <a:rPr lang="en-US" sz="1400" dirty="0">
                <a:solidFill>
                  <a:schemeClr val="lt1"/>
                </a:solidFill>
              </a:rPr>
              <a:t> </a:t>
            </a:r>
            <a:r>
              <a:rPr lang="en-US" sz="1400" dirty="0" err="1">
                <a:solidFill>
                  <a:schemeClr val="lt1"/>
                </a:solidFill>
              </a:rPr>
              <a:t>liệu</a:t>
            </a:r>
            <a:r>
              <a:rPr lang="en-US" sz="1400" dirty="0">
                <a:solidFill>
                  <a:schemeClr val="lt1"/>
                </a:solidFill>
              </a:rPr>
              <a:t> </a:t>
            </a:r>
            <a:r>
              <a:rPr lang="en-US" sz="1400" dirty="0" err="1">
                <a:solidFill>
                  <a:schemeClr val="lt1"/>
                </a:solidFill>
              </a:rPr>
              <a:t>bằng</a:t>
            </a:r>
            <a:r>
              <a:rPr lang="en-US" sz="1400" dirty="0">
                <a:solidFill>
                  <a:schemeClr val="lt1"/>
                </a:solidFill>
              </a:rPr>
              <a:t> </a:t>
            </a:r>
            <a:r>
              <a:rPr lang="en-US" sz="1400" dirty="0" err="1">
                <a:solidFill>
                  <a:schemeClr val="lt1"/>
                </a:solidFill>
              </a:rPr>
              <a:t>các</a:t>
            </a:r>
            <a:r>
              <a:rPr lang="en-US" sz="1400" dirty="0">
                <a:solidFill>
                  <a:schemeClr val="lt1"/>
                </a:solidFill>
              </a:rPr>
              <a:t> </a:t>
            </a:r>
            <a:r>
              <a:rPr lang="en-US" sz="1400" dirty="0" err="1">
                <a:solidFill>
                  <a:schemeClr val="lt1"/>
                </a:solidFill>
              </a:rPr>
              <a:t>biểu</a:t>
            </a:r>
            <a:r>
              <a:rPr lang="en-US" sz="1400" dirty="0">
                <a:solidFill>
                  <a:schemeClr val="lt1"/>
                </a:solidFill>
              </a:rPr>
              <a:t> </a:t>
            </a:r>
            <a:r>
              <a:rPr lang="en-US" sz="1400" dirty="0" err="1">
                <a:solidFill>
                  <a:schemeClr val="lt1"/>
                </a:solidFill>
              </a:rPr>
              <a:t>đồ</a:t>
            </a:r>
            <a:r>
              <a:rPr lang="en-US" sz="1400" dirty="0">
                <a:solidFill>
                  <a:schemeClr val="lt1"/>
                </a:solidFill>
              </a:rPr>
              <a:t> </a:t>
            </a:r>
            <a:r>
              <a:rPr lang="en-US" sz="1400" dirty="0" err="1">
                <a:solidFill>
                  <a:schemeClr val="lt1"/>
                </a:solidFill>
              </a:rPr>
              <a:t>khác</a:t>
            </a:r>
            <a:r>
              <a:rPr lang="en-US" sz="1400" dirty="0">
                <a:solidFill>
                  <a:schemeClr val="lt1"/>
                </a:solidFill>
              </a:rPr>
              <a:t> </a:t>
            </a:r>
            <a:r>
              <a:rPr lang="en-US" sz="1400" dirty="0" err="1">
                <a:solidFill>
                  <a:schemeClr val="lt1"/>
                </a:solidFill>
              </a:rPr>
              <a:t>nhau</a:t>
            </a:r>
            <a:endParaRPr lang="en-US" sz="1400" dirty="0">
              <a:solidFill>
                <a:schemeClr val="lt1"/>
              </a:solidFill>
            </a:endParaRPr>
          </a:p>
          <a:p>
            <a:pPr marL="457200" lvl="0" indent="-317500" algn="just" rtl="0">
              <a:lnSpc>
                <a:spcPct val="150000"/>
              </a:lnSpc>
              <a:spcBef>
                <a:spcPts val="0"/>
              </a:spcBef>
              <a:spcAft>
                <a:spcPts val="0"/>
              </a:spcAft>
              <a:buClr>
                <a:schemeClr val="lt1"/>
              </a:buClr>
              <a:buSzPts val="1400"/>
              <a:buChar char="●"/>
            </a:pPr>
            <a:r>
              <a:rPr lang="en-US" sz="1400" dirty="0" err="1">
                <a:solidFill>
                  <a:schemeClr val="lt1"/>
                </a:solidFill>
              </a:rPr>
              <a:t>Rút</a:t>
            </a:r>
            <a:r>
              <a:rPr lang="en-US" sz="1400" dirty="0">
                <a:solidFill>
                  <a:schemeClr val="lt1"/>
                </a:solidFill>
              </a:rPr>
              <a:t> ra </a:t>
            </a:r>
            <a:r>
              <a:rPr lang="en-US" sz="1400" dirty="0" err="1">
                <a:solidFill>
                  <a:schemeClr val="lt1"/>
                </a:solidFill>
              </a:rPr>
              <a:t>nhận</a:t>
            </a:r>
            <a:r>
              <a:rPr lang="en-US" sz="1400" dirty="0">
                <a:solidFill>
                  <a:schemeClr val="lt1"/>
                </a:solidFill>
              </a:rPr>
              <a:t> </a:t>
            </a:r>
            <a:r>
              <a:rPr lang="en-US" sz="1400" dirty="0" err="1">
                <a:solidFill>
                  <a:schemeClr val="lt1"/>
                </a:solidFill>
              </a:rPr>
              <a:t>xét</a:t>
            </a:r>
            <a:r>
              <a:rPr lang="en-US" sz="1400" dirty="0">
                <a:solidFill>
                  <a:schemeClr val="lt1"/>
                </a:solidFill>
              </a:rPr>
              <a:t> </a:t>
            </a:r>
            <a:r>
              <a:rPr lang="en-US" sz="1400" dirty="0" err="1">
                <a:solidFill>
                  <a:schemeClr val="lt1"/>
                </a:solidFill>
              </a:rPr>
              <a:t>về</a:t>
            </a:r>
            <a:r>
              <a:rPr lang="en-US" sz="1400" dirty="0">
                <a:solidFill>
                  <a:schemeClr val="lt1"/>
                </a:solidFill>
              </a:rPr>
              <a:t> </a:t>
            </a:r>
            <a:r>
              <a:rPr lang="en-US" sz="1400" dirty="0" err="1">
                <a:solidFill>
                  <a:schemeClr val="lt1"/>
                </a:solidFill>
              </a:rPr>
              <a:t>các</a:t>
            </a:r>
            <a:r>
              <a:rPr lang="en-US" sz="1400" dirty="0">
                <a:solidFill>
                  <a:schemeClr val="lt1"/>
                </a:solidFill>
              </a:rPr>
              <a:t> </a:t>
            </a:r>
            <a:r>
              <a:rPr lang="en-US" sz="1400" dirty="0" err="1">
                <a:solidFill>
                  <a:schemeClr val="lt1"/>
                </a:solidFill>
              </a:rPr>
              <a:t>biểu</a:t>
            </a:r>
            <a:r>
              <a:rPr lang="en-US" sz="1400" dirty="0">
                <a:solidFill>
                  <a:schemeClr val="lt1"/>
                </a:solidFill>
              </a:rPr>
              <a:t> </a:t>
            </a:r>
            <a:r>
              <a:rPr lang="en-US" sz="1400" dirty="0" err="1">
                <a:solidFill>
                  <a:schemeClr val="lt1"/>
                </a:solidFill>
              </a:rPr>
              <a:t>đồ</a:t>
            </a:r>
            <a:r>
              <a:rPr lang="en-US" sz="1400" dirty="0">
                <a:solidFill>
                  <a:schemeClr val="lt1"/>
                </a:solidFill>
              </a:rPr>
              <a:t> </a:t>
            </a:r>
            <a:r>
              <a:rPr lang="en-US" sz="1400" dirty="0" err="1">
                <a:solidFill>
                  <a:schemeClr val="lt1"/>
                </a:solidFill>
              </a:rPr>
              <a:t>và</a:t>
            </a:r>
            <a:r>
              <a:rPr lang="en-US" sz="1400" dirty="0">
                <a:solidFill>
                  <a:schemeClr val="lt1"/>
                </a:solidFill>
              </a:rPr>
              <a:t> </a:t>
            </a:r>
            <a:r>
              <a:rPr lang="en-US" sz="1400" dirty="0" err="1">
                <a:solidFill>
                  <a:schemeClr val="lt1"/>
                </a:solidFill>
              </a:rPr>
              <a:t>mối</a:t>
            </a:r>
            <a:r>
              <a:rPr lang="en-US" sz="1400" dirty="0">
                <a:solidFill>
                  <a:schemeClr val="lt1"/>
                </a:solidFill>
              </a:rPr>
              <a:t> </a:t>
            </a:r>
            <a:r>
              <a:rPr lang="en-US" sz="1400" dirty="0" err="1">
                <a:solidFill>
                  <a:schemeClr val="lt1"/>
                </a:solidFill>
              </a:rPr>
              <a:t>quan</a:t>
            </a:r>
            <a:r>
              <a:rPr lang="en-US" sz="1400" dirty="0">
                <a:solidFill>
                  <a:schemeClr val="lt1"/>
                </a:solidFill>
              </a:rPr>
              <a:t> </a:t>
            </a:r>
            <a:r>
              <a:rPr lang="en-US" sz="1400" dirty="0" err="1">
                <a:solidFill>
                  <a:schemeClr val="lt1"/>
                </a:solidFill>
              </a:rPr>
              <a:t>hệ</a:t>
            </a:r>
            <a:r>
              <a:rPr lang="en-US" sz="1400" dirty="0">
                <a:solidFill>
                  <a:schemeClr val="lt1"/>
                </a:solidFill>
              </a:rPr>
              <a:t> </a:t>
            </a:r>
          </a:p>
          <a:p>
            <a:pPr marL="457200" lvl="0" indent="-317500" algn="just" rtl="0">
              <a:lnSpc>
                <a:spcPct val="150000"/>
              </a:lnSpc>
              <a:spcBef>
                <a:spcPts val="0"/>
              </a:spcBef>
              <a:spcAft>
                <a:spcPts val="0"/>
              </a:spcAft>
              <a:buClr>
                <a:schemeClr val="lt1"/>
              </a:buClr>
              <a:buSzPts val="1400"/>
              <a:buChar char="●"/>
            </a:pPr>
            <a:endParaRPr sz="1400" dirty="0">
              <a:solidFill>
                <a:schemeClr val="lt1"/>
              </a:solidFill>
            </a:endParaRPr>
          </a:p>
          <a:p>
            <a:pPr marL="0" lvl="0" indent="0" algn="just" rtl="0">
              <a:lnSpc>
                <a:spcPct val="100000"/>
              </a:lnSpc>
              <a:spcBef>
                <a:spcPts val="0"/>
              </a:spcBef>
              <a:spcAft>
                <a:spcPts val="0"/>
              </a:spcAft>
              <a:buSzPts val="1800"/>
              <a:buNone/>
            </a:pPr>
            <a:endParaRPr dirty="0"/>
          </a:p>
          <a:p>
            <a:pPr marL="0" lvl="0" indent="0" algn="just" rtl="0">
              <a:lnSpc>
                <a:spcPct val="100000"/>
              </a:lnSpc>
              <a:spcBef>
                <a:spcPts val="0"/>
              </a:spcBef>
              <a:spcAft>
                <a:spcPts val="0"/>
              </a:spcAft>
              <a:buSzPts val="115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0"/>
          <p:cNvSpPr txBox="1">
            <a:spLocks noGrp="1"/>
          </p:cNvSpPr>
          <p:nvPr>
            <p:ph type="title"/>
          </p:nvPr>
        </p:nvSpPr>
        <p:spPr>
          <a:xfrm>
            <a:off x="3760327" y="2869322"/>
            <a:ext cx="5186601" cy="114067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US" dirty="0"/>
              <a:t>RELATIONSHIP</a:t>
            </a:r>
          </a:p>
        </p:txBody>
      </p:sp>
      <p:sp>
        <p:nvSpPr>
          <p:cNvPr id="199" name="Google Shape;199;p10"/>
          <p:cNvSpPr txBox="1">
            <a:spLocks noGrp="1"/>
          </p:cNvSpPr>
          <p:nvPr>
            <p:ph type="title" idx="2"/>
          </p:nvPr>
        </p:nvSpPr>
        <p:spPr>
          <a:xfrm>
            <a:off x="2286000" y="3287500"/>
            <a:ext cx="1175169"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a:t>02</a:t>
            </a:r>
            <a:endParaRPr/>
          </a:p>
        </p:txBody>
      </p:sp>
      <p:sp>
        <p:nvSpPr>
          <p:cNvPr id="200" name="Google Shape;200;p10"/>
          <p:cNvSpPr txBox="1">
            <a:spLocks noGrp="1"/>
          </p:cNvSpPr>
          <p:nvPr>
            <p:ph type="subTitle" idx="1"/>
          </p:nvPr>
        </p:nvSpPr>
        <p:spPr>
          <a:xfrm>
            <a:off x="3760326" y="4009275"/>
            <a:ext cx="3963000" cy="4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100" dirty="0"/>
              <a:t>MỐI QUAN HỆ GIỮA CÁC BIẾN</a:t>
            </a:r>
            <a:endParaRPr sz="1100" dirty="0"/>
          </a:p>
        </p:txBody>
      </p:sp>
      <p:cxnSp>
        <p:nvCxnSpPr>
          <p:cNvPr id="201" name="Google Shape;201;p10"/>
          <p:cNvCxnSpPr/>
          <p:nvPr/>
        </p:nvCxnSpPr>
        <p:spPr>
          <a:xfrm>
            <a:off x="3610750" y="2869322"/>
            <a:ext cx="0" cy="1383875"/>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14"/>
          <p:cNvSpPr txBox="1">
            <a:spLocks noGrp="1"/>
          </p:cNvSpPr>
          <p:nvPr>
            <p:ph type="title"/>
          </p:nvPr>
        </p:nvSpPr>
        <p:spPr>
          <a:xfrm>
            <a:off x="396375" y="356579"/>
            <a:ext cx="6551432"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Các</a:t>
            </a:r>
            <a:r>
              <a:rPr lang="en-US" sz="2300" dirty="0">
                <a:latin typeface="Montserrat"/>
                <a:sym typeface="Montserrat"/>
              </a:rPr>
              <a:t> </a:t>
            </a:r>
            <a:r>
              <a:rPr lang="en-US" sz="2300" dirty="0" err="1">
                <a:latin typeface="Montserrat"/>
                <a:sym typeface="Montserrat"/>
              </a:rPr>
              <a:t>mối</a:t>
            </a:r>
            <a:r>
              <a:rPr lang="en-US" sz="2300" dirty="0">
                <a:latin typeface="Montserrat"/>
                <a:sym typeface="Montserrat"/>
              </a:rPr>
              <a:t> </a:t>
            </a:r>
            <a:r>
              <a:rPr lang="en-US" sz="2300" dirty="0" err="1">
                <a:latin typeface="Montserrat"/>
                <a:sym typeface="Montserrat"/>
              </a:rPr>
              <a:t>quan</a:t>
            </a:r>
            <a:r>
              <a:rPr lang="en-US" sz="2300" dirty="0">
                <a:latin typeface="Montserrat"/>
                <a:sym typeface="Montserrat"/>
              </a:rPr>
              <a:t> </a:t>
            </a:r>
            <a:r>
              <a:rPr lang="en-US" sz="2300" dirty="0" err="1">
                <a:latin typeface="Montserrat"/>
                <a:sym typeface="Montserrat"/>
              </a:rPr>
              <a:t>hệ</a:t>
            </a:r>
            <a:r>
              <a:rPr lang="en-US" sz="2300" dirty="0">
                <a:latin typeface="Montserrat"/>
                <a:sym typeface="Montserrat"/>
              </a:rPr>
              <a:t> </a:t>
            </a:r>
            <a:r>
              <a:rPr lang="en-US" sz="2300" dirty="0" err="1">
                <a:latin typeface="Montserrat"/>
                <a:sym typeface="Montserrat"/>
              </a:rPr>
              <a:t>sẽ</a:t>
            </a:r>
            <a:r>
              <a:rPr lang="en-US" sz="2300" dirty="0">
                <a:latin typeface="Montserrat"/>
                <a:sym typeface="Montserrat"/>
              </a:rPr>
              <a:t> </a:t>
            </a:r>
            <a:r>
              <a:rPr lang="en-US" sz="2300" dirty="0" err="1">
                <a:latin typeface="Montserrat"/>
                <a:sym typeface="Montserrat"/>
              </a:rPr>
              <a:t>được</a:t>
            </a:r>
            <a:r>
              <a:rPr lang="en-US" sz="2300" dirty="0">
                <a:latin typeface="Montserrat"/>
                <a:sym typeface="Montserrat"/>
              </a:rPr>
              <a:t> </a:t>
            </a:r>
            <a:r>
              <a:rPr lang="en-US" sz="2300" dirty="0" err="1">
                <a:latin typeface="Montserrat"/>
                <a:sym typeface="Montserrat"/>
              </a:rPr>
              <a:t>làm</a:t>
            </a:r>
            <a:r>
              <a:rPr lang="en-US" sz="2300" dirty="0">
                <a:latin typeface="Montserrat"/>
                <a:sym typeface="Montserrat"/>
              </a:rPr>
              <a:t> </a:t>
            </a:r>
            <a:r>
              <a:rPr lang="en-US" sz="2300" dirty="0" err="1">
                <a:latin typeface="Montserrat"/>
                <a:sym typeface="Montserrat"/>
              </a:rPr>
              <a:t>rõ</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244;p15">
            <a:extLst>
              <a:ext uri="{FF2B5EF4-FFF2-40B4-BE49-F238E27FC236}">
                <a16:creationId xmlns:a16="http://schemas.microsoft.com/office/drawing/2014/main" id="{C421707E-F3E8-874D-8652-4591DF3C1164}"/>
              </a:ext>
            </a:extLst>
          </p:cNvPr>
          <p:cNvSpPr txBox="1"/>
          <p:nvPr/>
        </p:nvSpPr>
        <p:spPr>
          <a:xfrm>
            <a:off x="396375" y="1167460"/>
            <a:ext cx="8453427" cy="1970213"/>
          </a:xfrm>
          <a:prstGeom prst="rect">
            <a:avLst/>
          </a:prstGeom>
          <a:noFill/>
          <a:ln>
            <a:noFill/>
          </a:ln>
        </p:spPr>
        <p:txBody>
          <a:bodyPr spcFirstLastPara="1" wrap="square" lIns="91425" tIns="91425" rIns="91425" bIns="91425" anchor="t" anchorCtr="0">
            <a:noAutofit/>
          </a:bodyPr>
          <a:lstStyle/>
          <a:p>
            <a:pPr marL="457200" indent="-317500">
              <a:lnSpc>
                <a:spcPct val="175000"/>
              </a:lnSpc>
              <a:buClr>
                <a:schemeClr val="lt1"/>
              </a:buClr>
              <a:buSzPts val="1400"/>
              <a:buFont typeface="Montserrat"/>
              <a:buChar char="●"/>
            </a:pPr>
            <a:r>
              <a:rPr lang="en-US" b="1" dirty="0" err="1">
                <a:solidFill>
                  <a:schemeClr val="bg1"/>
                </a:solidFill>
              </a:rPr>
              <a:t>Mối</a:t>
            </a:r>
            <a:r>
              <a:rPr lang="en-US" b="1" dirty="0">
                <a:solidFill>
                  <a:schemeClr val="bg1"/>
                </a:solidFill>
              </a:rPr>
              <a:t> </a:t>
            </a:r>
            <a:r>
              <a:rPr lang="en-US" b="1" dirty="0" err="1">
                <a:solidFill>
                  <a:schemeClr val="bg1"/>
                </a:solidFill>
              </a:rPr>
              <a:t>quan</a:t>
            </a:r>
            <a:r>
              <a:rPr lang="en-US" b="1" dirty="0">
                <a:solidFill>
                  <a:schemeClr val="bg1"/>
                </a:solidFill>
              </a:rPr>
              <a:t> </a:t>
            </a:r>
            <a:r>
              <a:rPr lang="en-US" b="1" dirty="0" err="1">
                <a:solidFill>
                  <a:schemeClr val="bg1"/>
                </a:solidFill>
              </a:rPr>
              <a:t>hệ</a:t>
            </a:r>
            <a:r>
              <a:rPr lang="en-US" b="1" dirty="0">
                <a:solidFill>
                  <a:schemeClr val="bg1"/>
                </a:solidFill>
              </a:rPr>
              <a:t> </a:t>
            </a:r>
            <a:r>
              <a:rPr lang="en-US" b="1" dirty="0" err="1">
                <a:solidFill>
                  <a:schemeClr val="bg1"/>
                </a:solidFill>
              </a:rPr>
              <a:t>của</a:t>
            </a:r>
            <a:r>
              <a:rPr lang="en-US" b="1" dirty="0">
                <a:solidFill>
                  <a:schemeClr val="bg1"/>
                </a:solidFill>
              </a:rPr>
              <a:t> </a:t>
            </a:r>
            <a:r>
              <a:rPr lang="en-US" b="1" dirty="0" err="1">
                <a:solidFill>
                  <a:schemeClr val="bg1"/>
                </a:solidFill>
              </a:rPr>
              <a:t>việc</a:t>
            </a:r>
            <a:r>
              <a:rPr lang="en-US" b="1" dirty="0">
                <a:solidFill>
                  <a:schemeClr val="bg1"/>
                </a:solidFill>
              </a:rPr>
              <a:t> </a:t>
            </a:r>
            <a:r>
              <a:rPr lang="en-US" b="1" dirty="0" err="1">
                <a:solidFill>
                  <a:schemeClr val="bg1"/>
                </a:solidFill>
              </a:rPr>
              <a:t>học</a:t>
            </a:r>
            <a:r>
              <a:rPr lang="en-US" b="1" dirty="0">
                <a:solidFill>
                  <a:schemeClr val="bg1"/>
                </a:solidFill>
              </a:rPr>
              <a:t> </a:t>
            </a:r>
            <a:r>
              <a:rPr lang="en-US" b="1" dirty="0" err="1">
                <a:solidFill>
                  <a:schemeClr val="bg1"/>
                </a:solidFill>
              </a:rPr>
              <a:t>thêm</a:t>
            </a:r>
            <a:r>
              <a:rPr lang="en-US" b="1" dirty="0">
                <a:solidFill>
                  <a:schemeClr val="bg1"/>
                </a:solidFill>
              </a:rPr>
              <a:t> </a:t>
            </a:r>
            <a:r>
              <a:rPr lang="en-US" b="1" dirty="0" err="1">
                <a:solidFill>
                  <a:schemeClr val="bg1"/>
                </a:solidFill>
              </a:rPr>
              <a:t>với</a:t>
            </a:r>
            <a:r>
              <a:rPr lang="en-US" b="1" dirty="0">
                <a:solidFill>
                  <a:schemeClr val="bg1"/>
                </a:solidFill>
              </a:rPr>
              <a:t> </a:t>
            </a:r>
            <a:r>
              <a:rPr lang="en-US" b="1" dirty="0" err="1">
                <a:solidFill>
                  <a:schemeClr val="bg1"/>
                </a:solidFill>
              </a:rPr>
              <a:t>thời</a:t>
            </a:r>
            <a:r>
              <a:rPr lang="en-US" b="1" dirty="0">
                <a:solidFill>
                  <a:schemeClr val="bg1"/>
                </a:solidFill>
              </a:rPr>
              <a:t> </a:t>
            </a:r>
            <a:r>
              <a:rPr lang="en-US" b="1" dirty="0" err="1">
                <a:solidFill>
                  <a:schemeClr val="bg1"/>
                </a:solidFill>
              </a:rPr>
              <a:t>gian</a:t>
            </a:r>
            <a:r>
              <a:rPr lang="en-US" b="1" dirty="0">
                <a:solidFill>
                  <a:schemeClr val="bg1"/>
                </a:solidFill>
              </a:rPr>
              <a:t> </a:t>
            </a:r>
            <a:r>
              <a:rPr lang="en-US" b="1" dirty="0" err="1">
                <a:solidFill>
                  <a:schemeClr val="bg1"/>
                </a:solidFill>
              </a:rPr>
              <a:t>tự</a:t>
            </a:r>
            <a:r>
              <a:rPr lang="en-US" b="1" dirty="0">
                <a:solidFill>
                  <a:schemeClr val="bg1"/>
                </a:solidFill>
              </a:rPr>
              <a:t> </a:t>
            </a:r>
            <a:r>
              <a:rPr lang="en-US" b="1" dirty="0" err="1">
                <a:solidFill>
                  <a:schemeClr val="bg1"/>
                </a:solidFill>
              </a:rPr>
              <a:t>học</a:t>
            </a:r>
            <a:endParaRPr lang="en-US" b="1" dirty="0">
              <a:solidFill>
                <a:schemeClr val="bg1"/>
              </a:solidFill>
            </a:endParaRPr>
          </a:p>
          <a:p>
            <a:pPr marL="457200" indent="-317500">
              <a:lnSpc>
                <a:spcPct val="175000"/>
              </a:lnSpc>
              <a:buClr>
                <a:schemeClr val="lt1"/>
              </a:buClr>
              <a:buSzPts val="1400"/>
              <a:buFont typeface="Montserrat"/>
              <a:buChar char="●"/>
            </a:pPr>
            <a:r>
              <a:rPr lang="vi-VN" b="1" dirty="0">
                <a:solidFill>
                  <a:schemeClr val="bg1"/>
                </a:solidFill>
              </a:rPr>
              <a:t>Mối quan hệ giữa thời gian tự học và hệ trường</a:t>
            </a:r>
          </a:p>
          <a:p>
            <a:pPr marL="457200" indent="-317500">
              <a:lnSpc>
                <a:spcPct val="175000"/>
              </a:lnSpc>
              <a:buClr>
                <a:schemeClr val="lt1"/>
              </a:buClr>
              <a:buSzPts val="1400"/>
              <a:buFont typeface="Montserrat"/>
              <a:buChar char="●"/>
            </a:pPr>
            <a:r>
              <a:rPr lang="vi-VN" b="1" dirty="0">
                <a:solidFill>
                  <a:schemeClr val="bg1"/>
                </a:solidFill>
              </a:rPr>
              <a:t>Mối quan hệ giữa thời gian tự học và cấp lớp</a:t>
            </a:r>
          </a:p>
          <a:p>
            <a:pPr marL="457200" indent="-317500">
              <a:lnSpc>
                <a:spcPct val="175000"/>
              </a:lnSpc>
              <a:buClr>
                <a:schemeClr val="lt1"/>
              </a:buClr>
              <a:buSzPts val="1400"/>
              <a:buFont typeface="Montserrat"/>
              <a:buChar char="●"/>
            </a:pPr>
            <a:r>
              <a:rPr lang="vi-VN" b="1" dirty="0">
                <a:solidFill>
                  <a:schemeClr val="bg1"/>
                </a:solidFill>
              </a:rPr>
              <a:t>Mối quan hệ giữa quan điểm cá nhân và lí do xúc tác ảnh hưởng đến thời gian tự học trong thời COVID-19. </a:t>
            </a:r>
            <a:endParaRPr lang="vi-VN" dirty="0">
              <a:solidFill>
                <a:schemeClr val="bg1"/>
              </a:solidFill>
            </a:endParaRPr>
          </a:p>
          <a:p>
            <a:br>
              <a:rPr lang="vi-VN" dirty="0"/>
            </a:br>
            <a:br>
              <a:rPr lang="vi-VN" dirty="0"/>
            </a:br>
            <a:endParaRPr lang="vi-VN" b="1" dirty="0">
              <a:solidFill>
                <a:schemeClr val="bg1"/>
              </a:solidFill>
            </a:endParaRPr>
          </a:p>
          <a:p>
            <a:pPr marL="139700">
              <a:lnSpc>
                <a:spcPct val="175000"/>
              </a:lnSpc>
              <a:buClr>
                <a:schemeClr val="lt1"/>
              </a:buClr>
              <a:buSzPts val="1400"/>
            </a:pPr>
            <a:endParaRPr lang="vi-VN" b="1" dirty="0">
              <a:solidFill>
                <a:schemeClr val="bg1"/>
              </a:solidFill>
            </a:endParaRPr>
          </a:p>
          <a:p>
            <a:pPr marL="457200" indent="-317500">
              <a:lnSpc>
                <a:spcPct val="175000"/>
              </a:lnSpc>
              <a:buClr>
                <a:schemeClr val="lt1"/>
              </a:buClr>
              <a:buSzPts val="1400"/>
              <a:buFont typeface="Montserrat"/>
              <a:buChar char="●"/>
            </a:pPr>
            <a:endParaRPr lang="vi-VN" b="1" dirty="0">
              <a:solidFill>
                <a:schemeClr val="bg1"/>
              </a:solidFill>
            </a:endParaRPr>
          </a:p>
          <a:p>
            <a:pPr marL="457200" indent="-317500">
              <a:lnSpc>
                <a:spcPct val="175000"/>
              </a:lnSpc>
              <a:buClr>
                <a:schemeClr val="lt1"/>
              </a:buClr>
              <a:buSzPts val="1400"/>
              <a:buFont typeface="Montserrat"/>
              <a:buChar char="●"/>
            </a:pPr>
            <a:endParaRPr lang="vi-VN" b="1" dirty="0">
              <a:solidFill>
                <a:schemeClr val="bg1"/>
              </a:solidFill>
            </a:endParaRPr>
          </a:p>
          <a:p>
            <a:pPr marL="457200" indent="-317500">
              <a:lnSpc>
                <a:spcPct val="175000"/>
              </a:lnSpc>
              <a:buClr>
                <a:schemeClr val="lt1"/>
              </a:buClr>
              <a:buSzPts val="1400"/>
              <a:buFont typeface="Montserrat"/>
              <a:buChar char="●"/>
            </a:pPr>
            <a:endParaRPr lang="en-US" b="1" dirty="0">
              <a:solidFill>
                <a:schemeClr val="bg1"/>
              </a:solidFill>
            </a:endParaRPr>
          </a:p>
          <a:p>
            <a:pPr marL="457200" marR="0" lvl="0" indent="-317500" algn="l" rtl="0">
              <a:lnSpc>
                <a:spcPct val="175000"/>
              </a:lnSpc>
              <a:spcBef>
                <a:spcPts val="0"/>
              </a:spcBef>
              <a:spcAft>
                <a:spcPts val="0"/>
              </a:spcAft>
              <a:buClr>
                <a:schemeClr val="lt1"/>
              </a:buClr>
              <a:buSzPts val="1400"/>
              <a:buFont typeface="Montserrat"/>
              <a:buChar char="●"/>
            </a:pPr>
            <a:endParaRPr sz="1400" b="0" i="0" u="none" strike="noStrike" cap="none" dirty="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Việc</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thêm</a:t>
            </a:r>
            <a:r>
              <a:rPr lang="en-US" sz="2300" dirty="0">
                <a:latin typeface="Montserrat"/>
                <a:sym typeface="Montserrat"/>
              </a:rPr>
              <a:t> </a:t>
            </a:r>
            <a:r>
              <a:rPr lang="en-US" sz="2300" dirty="0" err="1">
                <a:latin typeface="Montserrat"/>
                <a:sym typeface="Montserrat"/>
              </a:rPr>
              <a:t>với</a:t>
            </a:r>
            <a:r>
              <a:rPr lang="en-US" sz="2300" dirty="0">
                <a:latin typeface="Montserrat"/>
                <a:sym typeface="Montserrat"/>
              </a:rPr>
              <a:t> </a:t>
            </a: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3074" name="Picture 2">
            <a:extLst>
              <a:ext uri="{FF2B5EF4-FFF2-40B4-BE49-F238E27FC236}">
                <a16:creationId xmlns:a16="http://schemas.microsoft.com/office/drawing/2014/main" id="{13BD8842-5DD2-7642-B0BC-B17CC0321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75" y="1544670"/>
            <a:ext cx="8548574" cy="945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9179BAF-8C36-9845-8C42-BF0E5F2364B1}"/>
              </a:ext>
            </a:extLst>
          </p:cNvPr>
          <p:cNvSpPr/>
          <p:nvPr/>
        </p:nvSpPr>
        <p:spPr>
          <a:xfrm>
            <a:off x="396375" y="2744994"/>
            <a:ext cx="8548574" cy="1272143"/>
          </a:xfrm>
          <a:prstGeom prst="rect">
            <a:avLst/>
          </a:prstGeom>
        </p:spPr>
        <p:txBody>
          <a:bodyPr wrap="square">
            <a:spAutoFit/>
          </a:bodyPr>
          <a:lstStyle/>
          <a:p>
            <a:pPr algn="ctr">
              <a:spcAft>
                <a:spcPts val="800"/>
              </a:spcAft>
            </a:pPr>
            <a:r>
              <a:rPr lang="vi-VN" b="1" dirty="0">
                <a:solidFill>
                  <a:schemeClr val="bg1"/>
                </a:solidFill>
                <a:latin typeface="Quattrocento Sans"/>
              </a:rPr>
              <a:t>Bảng thống kê</a:t>
            </a:r>
            <a:r>
              <a:rPr lang="vi-VN" dirty="0">
                <a:solidFill>
                  <a:schemeClr val="bg1"/>
                </a:solidFill>
                <a:latin typeface="Quattrocento Sans"/>
              </a:rPr>
              <a:t> số lượng quan điểm về việc học thêm, có được qua quá trình thu thấp dữ liệu. Bảng thống kê kết hợp với việc sử dụng heat map(Số lượng ý kiến càng nhiều màu càng đậm) giúp thể hiện dữ liệu hiệu quả hơn</a:t>
            </a:r>
            <a:endParaRPr lang="vi-VN" dirty="0">
              <a:solidFill>
                <a:schemeClr val="bg1"/>
              </a:solidFill>
            </a:endParaRPr>
          </a:p>
          <a:p>
            <a:br>
              <a:rPr lang="vi-VN" dirty="0"/>
            </a:br>
            <a:br>
              <a:rPr lang="vi-VN" dirty="0"/>
            </a:br>
            <a:endParaRPr lang="en-VN" dirty="0"/>
          </a:p>
        </p:txBody>
      </p:sp>
    </p:spTree>
    <p:extLst>
      <p:ext uri="{BB962C8B-B14F-4D97-AF65-F5344CB8AC3E}">
        <p14:creationId xmlns:p14="http://schemas.microsoft.com/office/powerpoint/2010/main" val="1087280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7" name="Rectangle 6">
            <a:extLst>
              <a:ext uri="{FF2B5EF4-FFF2-40B4-BE49-F238E27FC236}">
                <a16:creationId xmlns:a16="http://schemas.microsoft.com/office/drawing/2014/main" id="{88D84EA5-C38B-4141-80C3-6D81FE1FC481}"/>
              </a:ext>
            </a:extLst>
          </p:cNvPr>
          <p:cNvSpPr/>
          <p:nvPr/>
        </p:nvSpPr>
        <p:spPr>
          <a:xfrm>
            <a:off x="459374" y="1283065"/>
            <a:ext cx="5090087" cy="3542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Việc</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thêm</a:t>
            </a:r>
            <a:r>
              <a:rPr lang="en-US" sz="2300" dirty="0">
                <a:latin typeface="Montserrat"/>
                <a:sym typeface="Montserrat"/>
              </a:rPr>
              <a:t> </a:t>
            </a:r>
            <a:r>
              <a:rPr lang="en-US" sz="2300" dirty="0" err="1">
                <a:latin typeface="Montserrat"/>
                <a:sym typeface="Montserrat"/>
              </a:rPr>
              <a:t>với</a:t>
            </a:r>
            <a:r>
              <a:rPr lang="en-US" sz="2300" dirty="0">
                <a:latin typeface="Montserrat"/>
                <a:sym typeface="Montserrat"/>
              </a:rPr>
              <a:t> </a:t>
            </a: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4098" name="Picture 2">
            <a:extLst>
              <a:ext uri="{FF2B5EF4-FFF2-40B4-BE49-F238E27FC236}">
                <a16:creationId xmlns:a16="http://schemas.microsoft.com/office/drawing/2014/main" id="{450769E7-B198-604B-BA84-D007E980C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63" y="1421429"/>
            <a:ext cx="4869307" cy="32656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3944C66-04E6-2946-A539-922405ADAF17}"/>
              </a:ext>
            </a:extLst>
          </p:cNvPr>
          <p:cNvSpPr/>
          <p:nvPr/>
        </p:nvSpPr>
        <p:spPr>
          <a:xfrm>
            <a:off x="5778063" y="1386010"/>
            <a:ext cx="3137338" cy="1384995"/>
          </a:xfrm>
          <a:prstGeom prst="rect">
            <a:avLst/>
          </a:prstGeom>
        </p:spPr>
        <p:txBody>
          <a:bodyPr wrap="square">
            <a:spAutoFit/>
          </a:bodyPr>
          <a:lstStyle/>
          <a:p>
            <a:r>
              <a:rPr lang="en-US" dirty="0">
                <a:solidFill>
                  <a:schemeClr val="bg1"/>
                </a:solidFill>
                <a:latin typeface="Quattrocento Sans"/>
              </a:rPr>
              <a:t>Keynote: </a:t>
            </a:r>
          </a:p>
          <a:p>
            <a:endParaRPr lang="en-US" dirty="0">
              <a:solidFill>
                <a:schemeClr val="bg1"/>
              </a:solidFill>
              <a:latin typeface="Quattrocento Sans"/>
            </a:endParaRPr>
          </a:p>
          <a:p>
            <a:r>
              <a:rPr lang="en-US" dirty="0" err="1">
                <a:solidFill>
                  <a:schemeClr val="bg1"/>
                </a:solidFill>
                <a:latin typeface="Quattrocento Sans"/>
              </a:rPr>
              <a:t>Phần</a:t>
            </a:r>
            <a:r>
              <a:rPr lang="en-US" dirty="0">
                <a:solidFill>
                  <a:schemeClr val="bg1"/>
                </a:solidFill>
                <a:latin typeface="Quattrocento Sans"/>
              </a:rPr>
              <a:t> </a:t>
            </a:r>
            <a:r>
              <a:rPr lang="en-US" dirty="0" err="1">
                <a:solidFill>
                  <a:schemeClr val="bg1"/>
                </a:solidFill>
                <a:latin typeface="Quattrocento Sans"/>
              </a:rPr>
              <a:t>lớn</a:t>
            </a:r>
            <a:r>
              <a:rPr lang="en-US" dirty="0">
                <a:solidFill>
                  <a:schemeClr val="bg1"/>
                </a:solidFill>
                <a:latin typeface="Quattrocento Sans"/>
              </a:rPr>
              <a:t> </a:t>
            </a:r>
            <a:r>
              <a:rPr lang="en-US" dirty="0" err="1">
                <a:solidFill>
                  <a:schemeClr val="bg1"/>
                </a:solidFill>
                <a:latin typeface="Quattrocento Sans"/>
              </a:rPr>
              <a:t>học</a:t>
            </a:r>
            <a:r>
              <a:rPr lang="en-US" dirty="0">
                <a:solidFill>
                  <a:schemeClr val="bg1"/>
                </a:solidFill>
                <a:latin typeface="Quattrocento Sans"/>
              </a:rPr>
              <a:t> </a:t>
            </a:r>
            <a:r>
              <a:rPr lang="en-US" dirty="0" err="1">
                <a:solidFill>
                  <a:schemeClr val="bg1"/>
                </a:solidFill>
                <a:latin typeface="Quattrocento Sans"/>
              </a:rPr>
              <a:t>sinh</a:t>
            </a:r>
            <a:r>
              <a:rPr lang="en-US" dirty="0">
                <a:solidFill>
                  <a:schemeClr val="bg1"/>
                </a:solidFill>
                <a:latin typeface="Quattrocento Sans"/>
              </a:rPr>
              <a:t> </a:t>
            </a:r>
            <a:r>
              <a:rPr lang="en-US" dirty="0" err="1">
                <a:solidFill>
                  <a:schemeClr val="bg1"/>
                </a:solidFill>
                <a:latin typeface="Quattrocento Sans"/>
              </a:rPr>
              <a:t>đều</a:t>
            </a:r>
            <a:r>
              <a:rPr lang="en-US" dirty="0">
                <a:solidFill>
                  <a:schemeClr val="bg1"/>
                </a:solidFill>
                <a:latin typeface="Quattrocento Sans"/>
              </a:rPr>
              <a:t> </a:t>
            </a:r>
            <a:r>
              <a:rPr lang="en-US" dirty="0" err="1">
                <a:solidFill>
                  <a:schemeClr val="bg1"/>
                </a:solidFill>
                <a:latin typeface="Quattrocento Sans"/>
              </a:rPr>
              <a:t>lựa</a:t>
            </a:r>
            <a:r>
              <a:rPr lang="en-US" dirty="0">
                <a:solidFill>
                  <a:schemeClr val="bg1"/>
                </a:solidFill>
                <a:latin typeface="Quattrocento Sans"/>
              </a:rPr>
              <a:t> </a:t>
            </a:r>
            <a:r>
              <a:rPr lang="en-US" dirty="0" err="1">
                <a:solidFill>
                  <a:schemeClr val="bg1"/>
                </a:solidFill>
                <a:latin typeface="Quattrocento Sans"/>
              </a:rPr>
              <a:t>chọn</a:t>
            </a:r>
            <a:r>
              <a:rPr lang="en-US" dirty="0">
                <a:solidFill>
                  <a:schemeClr val="bg1"/>
                </a:solidFill>
                <a:latin typeface="Quattrocento Sans"/>
              </a:rPr>
              <a:t> ‘</a:t>
            </a:r>
            <a:r>
              <a:rPr lang="en-US" dirty="0" err="1">
                <a:solidFill>
                  <a:schemeClr val="bg1"/>
                </a:solidFill>
                <a:latin typeface="Quattrocento Sans"/>
              </a:rPr>
              <a:t>Đồng</a:t>
            </a:r>
            <a:r>
              <a:rPr lang="en-US" dirty="0">
                <a:solidFill>
                  <a:schemeClr val="bg1"/>
                </a:solidFill>
                <a:latin typeface="Quattrocento Sans"/>
              </a:rPr>
              <a:t> </a:t>
            </a:r>
            <a:r>
              <a:rPr lang="en-US" dirty="0" err="1">
                <a:solidFill>
                  <a:schemeClr val="bg1"/>
                </a:solidFill>
                <a:latin typeface="Quattrocento Sans"/>
              </a:rPr>
              <a:t>ý</a:t>
            </a:r>
            <a:r>
              <a:rPr lang="en-US" dirty="0">
                <a:solidFill>
                  <a:schemeClr val="bg1"/>
                </a:solidFill>
                <a:latin typeface="Quattrocento Sans"/>
              </a:rPr>
              <a:t>’ </a:t>
            </a:r>
            <a:r>
              <a:rPr lang="en-US" dirty="0" err="1">
                <a:solidFill>
                  <a:schemeClr val="bg1"/>
                </a:solidFill>
                <a:latin typeface="Quattrocento Sans"/>
              </a:rPr>
              <a:t>hoặc</a:t>
            </a:r>
            <a:r>
              <a:rPr lang="en-US" dirty="0">
                <a:solidFill>
                  <a:schemeClr val="bg1"/>
                </a:solidFill>
                <a:latin typeface="Quattrocento Sans"/>
              </a:rPr>
              <a:t> ‘</a:t>
            </a:r>
            <a:r>
              <a:rPr lang="en-US" dirty="0" err="1">
                <a:solidFill>
                  <a:schemeClr val="bg1"/>
                </a:solidFill>
                <a:latin typeface="Quattrocento Sans"/>
              </a:rPr>
              <a:t>Hoàn</a:t>
            </a:r>
            <a:r>
              <a:rPr lang="en-US" dirty="0">
                <a:solidFill>
                  <a:schemeClr val="bg1"/>
                </a:solidFill>
                <a:latin typeface="Quattrocento Sans"/>
              </a:rPr>
              <a:t> </a:t>
            </a:r>
            <a:r>
              <a:rPr lang="en-US" dirty="0" err="1">
                <a:solidFill>
                  <a:schemeClr val="bg1"/>
                </a:solidFill>
                <a:latin typeface="Quattrocento Sans"/>
              </a:rPr>
              <a:t>toàn</a:t>
            </a:r>
            <a:r>
              <a:rPr lang="en-US" dirty="0">
                <a:solidFill>
                  <a:schemeClr val="bg1"/>
                </a:solidFill>
                <a:latin typeface="Quattrocento Sans"/>
              </a:rPr>
              <a:t> </a:t>
            </a:r>
            <a:r>
              <a:rPr lang="en-US" dirty="0" err="1">
                <a:solidFill>
                  <a:schemeClr val="bg1"/>
                </a:solidFill>
                <a:latin typeface="Quattrocento Sans"/>
              </a:rPr>
              <a:t>đồng</a:t>
            </a:r>
            <a:r>
              <a:rPr lang="en-US" dirty="0">
                <a:solidFill>
                  <a:schemeClr val="bg1"/>
                </a:solidFill>
                <a:latin typeface="Quattrocento Sans"/>
              </a:rPr>
              <a:t> </a:t>
            </a:r>
            <a:r>
              <a:rPr lang="en-US" dirty="0" err="1">
                <a:solidFill>
                  <a:schemeClr val="bg1"/>
                </a:solidFill>
                <a:latin typeface="Quattrocento Sans"/>
              </a:rPr>
              <a:t>ý</a:t>
            </a:r>
            <a:r>
              <a:rPr lang="en-US" dirty="0">
                <a:solidFill>
                  <a:schemeClr val="bg1"/>
                </a:solidFill>
                <a:latin typeface="Quattrocento Sans"/>
              </a:rPr>
              <a:t>’ </a:t>
            </a:r>
            <a:r>
              <a:rPr lang="en-US" dirty="0" err="1">
                <a:solidFill>
                  <a:schemeClr val="bg1"/>
                </a:solidFill>
                <a:latin typeface="Quattrocento Sans"/>
              </a:rPr>
              <a:t>cho</a:t>
            </a:r>
            <a:r>
              <a:rPr lang="en-US" dirty="0">
                <a:solidFill>
                  <a:schemeClr val="bg1"/>
                </a:solidFill>
                <a:latin typeface="Quattrocento Sans"/>
              </a:rPr>
              <a:t> </a:t>
            </a:r>
            <a:r>
              <a:rPr lang="en-US" dirty="0" err="1">
                <a:solidFill>
                  <a:schemeClr val="bg1"/>
                </a:solidFill>
                <a:latin typeface="Quattrocento Sans"/>
              </a:rPr>
              <a:t>câu</a:t>
            </a:r>
            <a:r>
              <a:rPr lang="en-US" dirty="0">
                <a:solidFill>
                  <a:schemeClr val="bg1"/>
                </a:solidFill>
                <a:latin typeface="Quattrocento Sans"/>
              </a:rPr>
              <a:t> </a:t>
            </a:r>
            <a:r>
              <a:rPr lang="en-US" dirty="0" err="1">
                <a:solidFill>
                  <a:schemeClr val="bg1"/>
                </a:solidFill>
                <a:latin typeface="Quattrocento Sans"/>
              </a:rPr>
              <a:t>hỏi</a:t>
            </a:r>
            <a:r>
              <a:rPr lang="en-US" dirty="0">
                <a:solidFill>
                  <a:schemeClr val="bg1"/>
                </a:solidFill>
                <a:latin typeface="Quattrocento Sans"/>
              </a:rPr>
              <a:t> </a:t>
            </a:r>
            <a:r>
              <a:rPr lang="en-US" dirty="0" err="1">
                <a:solidFill>
                  <a:schemeClr val="bg1"/>
                </a:solidFill>
                <a:latin typeface="Quattrocento Sans"/>
              </a:rPr>
              <a:t>về</a:t>
            </a:r>
            <a:r>
              <a:rPr lang="en-US" dirty="0">
                <a:solidFill>
                  <a:schemeClr val="bg1"/>
                </a:solidFill>
                <a:latin typeface="Quattrocento Sans"/>
              </a:rPr>
              <a:t> </a:t>
            </a:r>
            <a:r>
              <a:rPr lang="en-US" dirty="0" err="1">
                <a:solidFill>
                  <a:schemeClr val="bg1"/>
                </a:solidFill>
                <a:latin typeface="Quattrocento Sans"/>
              </a:rPr>
              <a:t>các</a:t>
            </a:r>
            <a:r>
              <a:rPr lang="en-US" dirty="0">
                <a:solidFill>
                  <a:schemeClr val="bg1"/>
                </a:solidFill>
                <a:latin typeface="Quattrocento Sans"/>
              </a:rPr>
              <a:t> </a:t>
            </a:r>
            <a:r>
              <a:rPr lang="en-US" dirty="0" err="1">
                <a:solidFill>
                  <a:schemeClr val="bg1"/>
                </a:solidFill>
                <a:latin typeface="Quattrocento Sans"/>
              </a:rPr>
              <a:t>loại</a:t>
            </a:r>
            <a:r>
              <a:rPr lang="en-US" dirty="0">
                <a:solidFill>
                  <a:schemeClr val="bg1"/>
                </a:solidFill>
                <a:latin typeface="Quattrocento Sans"/>
              </a:rPr>
              <a:t> </a:t>
            </a:r>
            <a:r>
              <a:rPr lang="en-US" dirty="0" err="1">
                <a:solidFill>
                  <a:schemeClr val="bg1"/>
                </a:solidFill>
                <a:latin typeface="Quattrocento Sans"/>
              </a:rPr>
              <a:t>kiến</a:t>
            </a:r>
            <a:r>
              <a:rPr lang="en-US" dirty="0">
                <a:solidFill>
                  <a:schemeClr val="bg1"/>
                </a:solidFill>
                <a:latin typeface="Quattrocento Sans"/>
              </a:rPr>
              <a:t> </a:t>
            </a:r>
            <a:r>
              <a:rPr lang="en-US" dirty="0" err="1">
                <a:solidFill>
                  <a:schemeClr val="bg1"/>
                </a:solidFill>
                <a:latin typeface="Quattrocento Sans"/>
              </a:rPr>
              <a:t>thức</a:t>
            </a:r>
            <a:r>
              <a:rPr lang="en-US" dirty="0">
                <a:solidFill>
                  <a:schemeClr val="bg1"/>
                </a:solidFill>
                <a:latin typeface="Quattrocento Sans"/>
              </a:rPr>
              <a:t> </a:t>
            </a:r>
            <a:r>
              <a:rPr lang="en-US" dirty="0" err="1">
                <a:solidFill>
                  <a:schemeClr val="bg1"/>
                </a:solidFill>
                <a:latin typeface="Quattrocento Sans"/>
              </a:rPr>
              <a:t>học</a:t>
            </a:r>
            <a:r>
              <a:rPr lang="en-US" dirty="0">
                <a:solidFill>
                  <a:schemeClr val="bg1"/>
                </a:solidFill>
                <a:latin typeface="Quattrocento Sans"/>
              </a:rPr>
              <a:t> </a:t>
            </a:r>
            <a:r>
              <a:rPr lang="en-US" dirty="0" err="1">
                <a:solidFill>
                  <a:schemeClr val="bg1"/>
                </a:solidFill>
                <a:latin typeface="Quattrocento Sans"/>
              </a:rPr>
              <a:t>thêm</a:t>
            </a:r>
            <a:r>
              <a:rPr lang="en-US" dirty="0">
                <a:solidFill>
                  <a:schemeClr val="bg1"/>
                </a:solidFill>
                <a:latin typeface="Quattrocento Sans"/>
              </a:rPr>
              <a:t> </a:t>
            </a:r>
            <a:r>
              <a:rPr lang="en-US" dirty="0" err="1">
                <a:solidFill>
                  <a:schemeClr val="bg1"/>
                </a:solidFill>
                <a:latin typeface="Quattrocento Sans"/>
              </a:rPr>
              <a:t>trong</a:t>
            </a:r>
            <a:r>
              <a:rPr lang="en-US" dirty="0">
                <a:solidFill>
                  <a:schemeClr val="bg1"/>
                </a:solidFill>
                <a:latin typeface="Quattrocento Sans"/>
              </a:rPr>
              <a:t> COVID-19.</a:t>
            </a:r>
            <a:endParaRPr lang="en-VN" dirty="0">
              <a:solidFill>
                <a:schemeClr val="bg1"/>
              </a:solidFill>
            </a:endParaRPr>
          </a:p>
        </p:txBody>
      </p:sp>
      <p:sp>
        <p:nvSpPr>
          <p:cNvPr id="4" name="Rectangle 3">
            <a:extLst>
              <a:ext uri="{FF2B5EF4-FFF2-40B4-BE49-F238E27FC236}">
                <a16:creationId xmlns:a16="http://schemas.microsoft.com/office/drawing/2014/main" id="{8723B555-B41D-0443-8389-70890905AE8C}"/>
              </a:ext>
            </a:extLst>
          </p:cNvPr>
          <p:cNvSpPr/>
          <p:nvPr/>
        </p:nvSpPr>
        <p:spPr>
          <a:xfrm>
            <a:off x="5778063" y="2746286"/>
            <a:ext cx="3137338" cy="1384995"/>
          </a:xfrm>
          <a:prstGeom prst="rect">
            <a:avLst/>
          </a:prstGeom>
        </p:spPr>
        <p:txBody>
          <a:bodyPr wrap="square">
            <a:spAutoFit/>
          </a:bodyPr>
          <a:lstStyle/>
          <a:p>
            <a:pPr fontAlgn="base"/>
            <a:r>
              <a:rPr lang="vi-VN" dirty="0">
                <a:solidFill>
                  <a:schemeClr val="bg1"/>
                </a:solidFill>
                <a:latin typeface="Quattrocento Sans"/>
              </a:rPr>
              <a:t>Số người ‘Không đồng ý’ và ‘Hoàn toàn không đồng ý’ nằm ở nhóm ít được lựa chọn nhất chứng tỏ là các đa số các bạn tham gia khảo khát đều cho rằng việc học thêm trong giai đoạn COVID là điều rất thiết. </a:t>
            </a:r>
          </a:p>
        </p:txBody>
      </p:sp>
    </p:spTree>
    <p:extLst>
      <p:ext uri="{BB962C8B-B14F-4D97-AF65-F5344CB8AC3E}">
        <p14:creationId xmlns:p14="http://schemas.microsoft.com/office/powerpoint/2010/main" val="229226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7" name="Rectangle 6">
            <a:extLst>
              <a:ext uri="{FF2B5EF4-FFF2-40B4-BE49-F238E27FC236}">
                <a16:creationId xmlns:a16="http://schemas.microsoft.com/office/drawing/2014/main" id="{88D84EA5-C38B-4141-80C3-6D81FE1FC481}"/>
              </a:ext>
            </a:extLst>
          </p:cNvPr>
          <p:cNvSpPr/>
          <p:nvPr/>
        </p:nvSpPr>
        <p:spPr>
          <a:xfrm>
            <a:off x="459373" y="1536841"/>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Việc</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thêm</a:t>
            </a:r>
            <a:r>
              <a:rPr lang="en-US" sz="2300" dirty="0">
                <a:latin typeface="Montserrat"/>
                <a:sym typeface="Montserrat"/>
              </a:rPr>
              <a:t> </a:t>
            </a:r>
            <a:r>
              <a:rPr lang="en-US" sz="2300" dirty="0" err="1">
                <a:latin typeface="Montserrat"/>
                <a:sym typeface="Montserrat"/>
              </a:rPr>
              <a:t>với</a:t>
            </a:r>
            <a:r>
              <a:rPr lang="en-US" sz="2300" dirty="0">
                <a:latin typeface="Montserrat"/>
                <a:sym typeface="Montserrat"/>
              </a:rPr>
              <a:t> </a:t>
            </a: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 name="Rectangle 2">
            <a:extLst>
              <a:ext uri="{FF2B5EF4-FFF2-40B4-BE49-F238E27FC236}">
                <a16:creationId xmlns:a16="http://schemas.microsoft.com/office/drawing/2014/main" id="{F3944C66-04E6-2946-A539-922405ADAF17}"/>
              </a:ext>
            </a:extLst>
          </p:cNvPr>
          <p:cNvSpPr/>
          <p:nvPr/>
        </p:nvSpPr>
        <p:spPr>
          <a:xfrm>
            <a:off x="5770180" y="2254052"/>
            <a:ext cx="3137338" cy="1600438"/>
          </a:xfrm>
          <a:prstGeom prst="rect">
            <a:avLst/>
          </a:prstGeom>
        </p:spPr>
        <p:txBody>
          <a:bodyPr wrap="square">
            <a:spAutoFit/>
          </a:bodyPr>
          <a:lstStyle/>
          <a:p>
            <a:r>
              <a:rPr lang="en-US" dirty="0">
                <a:solidFill>
                  <a:schemeClr val="bg1"/>
                </a:solidFill>
              </a:rPr>
              <a:t>Keynote:</a:t>
            </a:r>
          </a:p>
          <a:p>
            <a:endParaRPr lang="en-US" dirty="0">
              <a:solidFill>
                <a:schemeClr val="bg1"/>
              </a:solidFill>
            </a:endParaRPr>
          </a:p>
          <a:p>
            <a:r>
              <a:rPr lang="en-US" dirty="0" err="1">
                <a:solidFill>
                  <a:schemeClr val="bg1"/>
                </a:solidFill>
              </a:rPr>
              <a:t>Đa</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sinh</a:t>
            </a:r>
            <a:r>
              <a:rPr lang="en-US" dirty="0">
                <a:solidFill>
                  <a:schemeClr val="bg1"/>
                </a:solidFill>
              </a:rPr>
              <a:t> </a:t>
            </a:r>
            <a:r>
              <a:rPr lang="en-US" dirty="0" err="1">
                <a:solidFill>
                  <a:schemeClr val="bg1"/>
                </a:solidFill>
              </a:rPr>
              <a:t>đều</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rằng</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kiến</a:t>
            </a:r>
            <a:r>
              <a:rPr lang="en-US" dirty="0">
                <a:solidFill>
                  <a:schemeClr val="bg1"/>
                </a:solidFill>
              </a:rPr>
              <a:t> </a:t>
            </a:r>
            <a:r>
              <a:rPr lang="en-US" dirty="0" err="1">
                <a:solidFill>
                  <a:schemeClr val="bg1"/>
                </a:solidFill>
              </a:rPr>
              <a:t>thức</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giai</a:t>
            </a:r>
            <a:r>
              <a:rPr lang="en-US" dirty="0">
                <a:solidFill>
                  <a:schemeClr val="bg1"/>
                </a:solidFill>
              </a:rPr>
              <a:t> </a:t>
            </a:r>
            <a:r>
              <a:rPr lang="en-US" dirty="0" err="1">
                <a:solidFill>
                  <a:schemeClr val="bg1"/>
                </a:solidFill>
              </a:rPr>
              <a:t>đoạn</a:t>
            </a:r>
            <a:r>
              <a:rPr lang="en-US" dirty="0">
                <a:solidFill>
                  <a:schemeClr val="bg1"/>
                </a:solidFill>
              </a:rPr>
              <a:t> COVID </a:t>
            </a:r>
            <a:r>
              <a:rPr lang="en-US" dirty="0" err="1">
                <a:solidFill>
                  <a:schemeClr val="bg1"/>
                </a:solidFill>
              </a:rPr>
              <a:t>là</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thiết</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biệt</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ở</a:t>
            </a:r>
            <a:r>
              <a:rPr lang="en-US" dirty="0">
                <a:solidFill>
                  <a:schemeClr val="bg1"/>
                </a:solidFill>
              </a:rPr>
              <a:t> </a:t>
            </a:r>
            <a:r>
              <a:rPr lang="en-US" dirty="0" err="1">
                <a:solidFill>
                  <a:schemeClr val="bg1"/>
                </a:solidFill>
              </a:rPr>
              <a:t>kiến</a:t>
            </a:r>
            <a:r>
              <a:rPr lang="en-US" dirty="0">
                <a:solidFill>
                  <a:schemeClr val="bg1"/>
                </a:solidFill>
              </a:rPr>
              <a:t> </a:t>
            </a:r>
            <a:r>
              <a:rPr lang="en-US" dirty="0" err="1">
                <a:solidFill>
                  <a:schemeClr val="bg1"/>
                </a:solidFill>
              </a:rPr>
              <a:t>thức</a:t>
            </a:r>
            <a:r>
              <a:rPr lang="en-US" dirty="0">
                <a:solidFill>
                  <a:schemeClr val="bg1"/>
                </a:solidFill>
              </a:rPr>
              <a:t> </a:t>
            </a:r>
            <a:r>
              <a:rPr lang="en-US" dirty="0" err="1">
                <a:solidFill>
                  <a:schemeClr val="bg1"/>
                </a:solidFill>
              </a:rPr>
              <a:t>về</a:t>
            </a:r>
            <a:r>
              <a:rPr lang="en-US" dirty="0">
                <a:solidFill>
                  <a:schemeClr val="bg1"/>
                </a:solidFill>
              </a:rPr>
              <a:t> Coronavirus </a:t>
            </a:r>
            <a:r>
              <a:rPr lang="en-US" dirty="0" err="1">
                <a:solidFill>
                  <a:schemeClr val="bg1"/>
                </a:solidFill>
              </a:rPr>
              <a:t>và</a:t>
            </a:r>
            <a:r>
              <a:rPr lang="en-US" dirty="0">
                <a:solidFill>
                  <a:schemeClr val="bg1"/>
                </a:solidFill>
              </a:rPr>
              <a:t> </a:t>
            </a:r>
            <a:r>
              <a:rPr lang="en-US" dirty="0" err="1">
                <a:solidFill>
                  <a:schemeClr val="bg1"/>
                </a:solidFill>
              </a:rPr>
              <a:t>Chăm</a:t>
            </a:r>
            <a:r>
              <a:rPr lang="en-US" dirty="0">
                <a:solidFill>
                  <a:schemeClr val="bg1"/>
                </a:solidFill>
              </a:rPr>
              <a:t> </a:t>
            </a:r>
            <a:r>
              <a:rPr lang="en-US" dirty="0" err="1">
                <a:solidFill>
                  <a:schemeClr val="bg1"/>
                </a:solidFill>
              </a:rPr>
              <a:t>sóc</a:t>
            </a:r>
            <a:r>
              <a:rPr lang="en-US" dirty="0">
                <a:solidFill>
                  <a:schemeClr val="bg1"/>
                </a:solidFill>
              </a:rPr>
              <a:t> </a:t>
            </a:r>
            <a:r>
              <a:rPr lang="en-US" dirty="0" err="1">
                <a:solidFill>
                  <a:schemeClr val="bg1"/>
                </a:solidFill>
              </a:rPr>
              <a:t>sức</a:t>
            </a:r>
            <a:r>
              <a:rPr lang="en-US" dirty="0">
                <a:solidFill>
                  <a:schemeClr val="bg1"/>
                </a:solidFill>
              </a:rPr>
              <a:t> </a:t>
            </a:r>
            <a:r>
              <a:rPr lang="en-US" dirty="0" err="1">
                <a:solidFill>
                  <a:schemeClr val="bg1"/>
                </a:solidFill>
              </a:rPr>
              <a:t>khỏe</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phòng</a:t>
            </a:r>
            <a:endParaRPr lang="en-VN" dirty="0">
              <a:solidFill>
                <a:schemeClr val="bg1"/>
              </a:solidFill>
            </a:endParaRPr>
          </a:p>
        </p:txBody>
      </p:sp>
      <p:pic>
        <p:nvPicPr>
          <p:cNvPr id="6146" name="Picture 2">
            <a:extLst>
              <a:ext uri="{FF2B5EF4-FFF2-40B4-BE49-F238E27FC236}">
                <a16:creationId xmlns:a16="http://schemas.microsoft.com/office/drawing/2014/main" id="{0AA06575-F98B-CE4A-AB34-4C3B181F1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9" y="1762010"/>
            <a:ext cx="4931934" cy="258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50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7" name="Rectangle 6">
            <a:extLst>
              <a:ext uri="{FF2B5EF4-FFF2-40B4-BE49-F238E27FC236}">
                <a16:creationId xmlns:a16="http://schemas.microsoft.com/office/drawing/2014/main" id="{88D84EA5-C38B-4141-80C3-6D81FE1FC481}"/>
              </a:ext>
            </a:extLst>
          </p:cNvPr>
          <p:cNvSpPr/>
          <p:nvPr/>
        </p:nvSpPr>
        <p:spPr>
          <a:xfrm>
            <a:off x="459373" y="1536841"/>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Việc</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thêm</a:t>
            </a:r>
            <a:r>
              <a:rPr lang="en-US" sz="2300" dirty="0">
                <a:latin typeface="Montserrat"/>
                <a:sym typeface="Montserrat"/>
              </a:rPr>
              <a:t> </a:t>
            </a:r>
            <a:r>
              <a:rPr lang="en-US" sz="2300" dirty="0" err="1">
                <a:latin typeface="Montserrat"/>
                <a:sym typeface="Montserrat"/>
              </a:rPr>
              <a:t>với</a:t>
            </a:r>
            <a:r>
              <a:rPr lang="en-US" sz="2300" dirty="0">
                <a:latin typeface="Montserrat"/>
                <a:sym typeface="Montserrat"/>
              </a:rPr>
              <a:t> </a:t>
            </a: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 name="Rectangle 2">
            <a:extLst>
              <a:ext uri="{FF2B5EF4-FFF2-40B4-BE49-F238E27FC236}">
                <a16:creationId xmlns:a16="http://schemas.microsoft.com/office/drawing/2014/main" id="{F3944C66-04E6-2946-A539-922405ADAF17}"/>
              </a:ext>
            </a:extLst>
          </p:cNvPr>
          <p:cNvSpPr/>
          <p:nvPr/>
        </p:nvSpPr>
        <p:spPr>
          <a:xfrm>
            <a:off x="5789459" y="1930887"/>
            <a:ext cx="3137338" cy="2246769"/>
          </a:xfrm>
          <a:prstGeom prst="rect">
            <a:avLst/>
          </a:prstGeom>
        </p:spPr>
        <p:txBody>
          <a:bodyPr wrap="square">
            <a:spAutoFit/>
          </a:bodyPr>
          <a:lstStyle/>
          <a:p>
            <a:r>
              <a:rPr lang="en-US" dirty="0">
                <a:solidFill>
                  <a:schemeClr val="bg1"/>
                </a:solidFill>
              </a:rPr>
              <a:t>Keynote:</a:t>
            </a:r>
          </a:p>
          <a:p>
            <a:endParaRPr lang="en-US" dirty="0">
              <a:solidFill>
                <a:schemeClr val="bg1"/>
              </a:solidFill>
            </a:endParaRPr>
          </a:p>
          <a:p>
            <a:r>
              <a:rPr lang="en-US" dirty="0" err="1">
                <a:solidFill>
                  <a:schemeClr val="bg1"/>
                </a:solidFill>
              </a:rPr>
              <a:t>Hầu</a:t>
            </a:r>
            <a:r>
              <a:rPr lang="en-US" dirty="0">
                <a:solidFill>
                  <a:schemeClr val="bg1"/>
                </a:solidFill>
              </a:rPr>
              <a:t> </a:t>
            </a:r>
            <a:r>
              <a:rPr lang="en-US" dirty="0" err="1">
                <a:solidFill>
                  <a:schemeClr val="bg1"/>
                </a:solidFill>
              </a:rPr>
              <a:t>hết</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sinh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điểm</a:t>
            </a:r>
            <a:r>
              <a:rPr lang="en-US" dirty="0">
                <a:solidFill>
                  <a:schemeClr val="bg1"/>
                </a:solidFill>
              </a:rPr>
              <a:t> ‘</a:t>
            </a:r>
            <a:r>
              <a:rPr lang="en-US" dirty="0" err="1">
                <a:solidFill>
                  <a:schemeClr val="bg1"/>
                </a:solidFill>
              </a:rPr>
              <a:t>Hoàn</a:t>
            </a:r>
            <a:r>
              <a:rPr lang="en-US" dirty="0">
                <a:solidFill>
                  <a:schemeClr val="bg1"/>
                </a:solidFill>
              </a:rPr>
              <a:t> </a:t>
            </a:r>
            <a:r>
              <a:rPr lang="en-US" dirty="0" err="1">
                <a:solidFill>
                  <a:schemeClr val="bg1"/>
                </a:solidFill>
              </a:rPr>
              <a:t>toàn</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đồng</a:t>
            </a:r>
            <a:r>
              <a:rPr lang="en-US" dirty="0">
                <a:solidFill>
                  <a:schemeClr val="bg1"/>
                </a:solidFill>
              </a:rPr>
              <a:t> </a:t>
            </a:r>
            <a:r>
              <a:rPr lang="en-US" dirty="0" err="1">
                <a:solidFill>
                  <a:schemeClr val="bg1"/>
                </a:solidFill>
              </a:rPr>
              <a:t>ý</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tự</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bình</a:t>
            </a:r>
            <a:r>
              <a:rPr lang="en-US" dirty="0">
                <a:solidFill>
                  <a:schemeClr val="bg1"/>
                </a:solidFill>
              </a:rPr>
              <a:t> </a:t>
            </a:r>
            <a:r>
              <a:rPr lang="en-US" dirty="0" err="1">
                <a:solidFill>
                  <a:schemeClr val="bg1"/>
                </a:solidFill>
              </a:rPr>
              <a:t>gần</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khoảng</a:t>
            </a:r>
            <a:r>
              <a:rPr lang="en-US" dirty="0">
                <a:solidFill>
                  <a:schemeClr val="bg1"/>
                </a:solidFill>
              </a:rPr>
              <a:t> 3 </a:t>
            </a:r>
            <a:r>
              <a:rPr lang="en-US" dirty="0" err="1">
                <a:solidFill>
                  <a:schemeClr val="bg1"/>
                </a:solidFill>
              </a:rPr>
              <a:t>giờ</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ngày</a:t>
            </a:r>
            <a:r>
              <a:rPr lang="en-US" dirty="0">
                <a:solidFill>
                  <a:schemeClr val="bg1"/>
                </a:solidFill>
              </a:rPr>
              <a:t> </a:t>
            </a:r>
            <a:r>
              <a:rPr lang="en-US" dirty="0" err="1">
                <a:solidFill>
                  <a:schemeClr val="bg1"/>
                </a:solidFill>
              </a:rPr>
              <a:t>chứng</a:t>
            </a:r>
            <a:r>
              <a:rPr lang="en-US" dirty="0">
                <a:solidFill>
                  <a:schemeClr val="bg1"/>
                </a:solidFill>
              </a:rPr>
              <a:t> </a:t>
            </a:r>
            <a:r>
              <a:rPr lang="en-US" dirty="0" err="1">
                <a:solidFill>
                  <a:schemeClr val="bg1"/>
                </a:solidFill>
              </a:rPr>
              <a:t>tỏ</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chặt</a:t>
            </a:r>
            <a:r>
              <a:rPr lang="en-US" dirty="0">
                <a:solidFill>
                  <a:schemeClr val="bg1"/>
                </a:solidFill>
              </a:rPr>
              <a:t> </a:t>
            </a:r>
            <a:r>
              <a:rPr lang="en-US" dirty="0" err="1">
                <a:solidFill>
                  <a:schemeClr val="bg1"/>
                </a:solidFill>
              </a:rPr>
              <a:t>chẽ</a:t>
            </a:r>
            <a:r>
              <a:rPr lang="en-US" dirty="0">
                <a:solidFill>
                  <a:schemeClr val="bg1"/>
                </a:solidFill>
              </a:rPr>
              <a:t> </a:t>
            </a:r>
            <a:r>
              <a:rPr lang="en-US" dirty="0" err="1">
                <a:solidFill>
                  <a:schemeClr val="bg1"/>
                </a:solidFill>
              </a:rPr>
              <a:t>giữa</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điểm</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tự</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ngày</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họ</a:t>
            </a:r>
            <a:r>
              <a:rPr lang="en-US" dirty="0">
                <a:solidFill>
                  <a:schemeClr val="bg1"/>
                </a:solidFill>
              </a:rPr>
              <a:t>.</a:t>
            </a:r>
          </a:p>
          <a:p>
            <a:endParaRPr lang="en-US" dirty="0">
              <a:solidFill>
                <a:schemeClr val="bg1"/>
              </a:solidFill>
            </a:endParaRPr>
          </a:p>
        </p:txBody>
      </p:sp>
      <p:pic>
        <p:nvPicPr>
          <p:cNvPr id="6146" name="Picture 2">
            <a:extLst>
              <a:ext uri="{FF2B5EF4-FFF2-40B4-BE49-F238E27FC236}">
                <a16:creationId xmlns:a16="http://schemas.microsoft.com/office/drawing/2014/main" id="{0AA06575-F98B-CE4A-AB34-4C3B181F1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45" y="2079255"/>
            <a:ext cx="2833116" cy="148466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D7568ED-4E45-2F4A-AFF1-B0479B59F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46" y="1796955"/>
            <a:ext cx="4909825" cy="244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07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và</a:t>
            </a:r>
            <a:r>
              <a:rPr lang="en-US" sz="2300" dirty="0">
                <a:latin typeface="Montserrat"/>
                <a:sym typeface="Montserrat"/>
              </a:rPr>
              <a:t> </a:t>
            </a:r>
            <a:r>
              <a:rPr lang="en-US" sz="2300" dirty="0" err="1">
                <a:latin typeface="Montserrat"/>
                <a:sym typeface="Montserrat"/>
              </a:rPr>
              <a:t>loại</a:t>
            </a:r>
            <a:r>
              <a:rPr lang="en-US" sz="2300" dirty="0">
                <a:latin typeface="Montserrat"/>
                <a:sym typeface="Montserrat"/>
              </a:rPr>
              <a:t> </a:t>
            </a:r>
            <a:r>
              <a:rPr lang="en-US" sz="2300" dirty="0" err="1">
                <a:latin typeface="Montserrat"/>
                <a:sym typeface="Montserrat"/>
              </a:rPr>
              <a:t>trường</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2" name="Rectangle 1">
            <a:extLst>
              <a:ext uri="{FF2B5EF4-FFF2-40B4-BE49-F238E27FC236}">
                <a16:creationId xmlns:a16="http://schemas.microsoft.com/office/drawing/2014/main" id="{D9179BAF-8C36-9845-8C42-BF0E5F2364B1}"/>
              </a:ext>
            </a:extLst>
          </p:cNvPr>
          <p:cNvSpPr/>
          <p:nvPr/>
        </p:nvSpPr>
        <p:spPr>
          <a:xfrm>
            <a:off x="396375" y="2571750"/>
            <a:ext cx="8548574" cy="1384995"/>
          </a:xfrm>
          <a:prstGeom prst="rect">
            <a:avLst/>
          </a:prstGeom>
        </p:spPr>
        <p:txBody>
          <a:bodyPr wrap="square">
            <a:spAutoFit/>
          </a:bodyPr>
          <a:lstStyle/>
          <a:p>
            <a:pPr algn="ctr"/>
            <a:r>
              <a:rPr lang="en-US" b="1" dirty="0" err="1">
                <a:solidFill>
                  <a:schemeClr val="bg1"/>
                </a:solidFill>
              </a:rPr>
              <a:t>Bảng</a:t>
            </a:r>
            <a:r>
              <a:rPr lang="en-US" b="1" dirty="0">
                <a:solidFill>
                  <a:schemeClr val="bg1"/>
                </a:solidFill>
              </a:rPr>
              <a:t> </a:t>
            </a:r>
            <a:r>
              <a:rPr lang="en-US" b="1" dirty="0" err="1">
                <a:solidFill>
                  <a:schemeClr val="bg1"/>
                </a:solidFill>
              </a:rPr>
              <a:t>thống</a:t>
            </a:r>
            <a:r>
              <a:rPr lang="en-US" b="1" dirty="0">
                <a:solidFill>
                  <a:schemeClr val="bg1"/>
                </a:solidFill>
              </a:rPr>
              <a:t> </a:t>
            </a:r>
            <a:r>
              <a:rPr lang="en-US" b="1" dirty="0" err="1">
                <a:solidFill>
                  <a:schemeClr val="bg1"/>
                </a:solidFill>
              </a:rPr>
              <a:t>kê</a:t>
            </a:r>
            <a:r>
              <a:rPr lang="en-US" b="1" dirty="0">
                <a:solidFill>
                  <a:schemeClr val="bg1"/>
                </a:solidFill>
              </a:rPr>
              <a:t> </a:t>
            </a:r>
            <a:r>
              <a:rPr lang="en-US" b="1" dirty="0" err="1">
                <a:solidFill>
                  <a:schemeClr val="bg1"/>
                </a:solidFill>
              </a:rPr>
              <a:t>thời</a:t>
            </a:r>
            <a:r>
              <a:rPr lang="en-US" b="1" dirty="0">
                <a:solidFill>
                  <a:schemeClr val="bg1"/>
                </a:solidFill>
              </a:rPr>
              <a:t> </a:t>
            </a:r>
            <a:r>
              <a:rPr lang="en-US" b="1" dirty="0" err="1">
                <a:solidFill>
                  <a:schemeClr val="bg1"/>
                </a:solidFill>
              </a:rPr>
              <a:t>gian</a:t>
            </a:r>
            <a:r>
              <a:rPr lang="en-US" b="1" dirty="0">
                <a:solidFill>
                  <a:schemeClr val="bg1"/>
                </a:solidFill>
              </a:rPr>
              <a:t> </a:t>
            </a:r>
            <a:r>
              <a:rPr lang="en-US" b="1" dirty="0" err="1">
                <a:solidFill>
                  <a:schemeClr val="bg1"/>
                </a:solidFill>
              </a:rPr>
              <a:t>tự</a:t>
            </a:r>
            <a:r>
              <a:rPr lang="en-US" b="1" dirty="0">
                <a:solidFill>
                  <a:schemeClr val="bg1"/>
                </a:solidFill>
              </a:rPr>
              <a:t> </a:t>
            </a:r>
            <a:r>
              <a:rPr lang="en-US" b="1" dirty="0" err="1">
                <a:solidFill>
                  <a:schemeClr val="bg1"/>
                </a:solidFill>
              </a:rPr>
              <a:t>học</a:t>
            </a:r>
            <a:r>
              <a:rPr lang="en-US" b="1" dirty="0">
                <a:solidFill>
                  <a:schemeClr val="bg1"/>
                </a:solidFill>
              </a:rPr>
              <a:t> </a:t>
            </a:r>
            <a:r>
              <a:rPr lang="en-US" b="1" dirty="0" err="1">
                <a:solidFill>
                  <a:schemeClr val="bg1"/>
                </a:solidFill>
              </a:rPr>
              <a:t>theo</a:t>
            </a:r>
            <a:r>
              <a:rPr lang="en-US" b="1" dirty="0">
                <a:solidFill>
                  <a:schemeClr val="bg1"/>
                </a:solidFill>
              </a:rPr>
              <a:t> </a:t>
            </a:r>
            <a:r>
              <a:rPr lang="en-US" b="1" dirty="0" err="1">
                <a:solidFill>
                  <a:schemeClr val="bg1"/>
                </a:solidFill>
              </a:rPr>
              <a:t>loại</a:t>
            </a:r>
            <a:r>
              <a:rPr lang="en-US" b="1" dirty="0">
                <a:solidFill>
                  <a:schemeClr val="bg1"/>
                </a:solidFill>
              </a:rPr>
              <a:t> </a:t>
            </a:r>
            <a:r>
              <a:rPr lang="en-US" b="1" dirty="0" err="1">
                <a:solidFill>
                  <a:schemeClr val="bg1"/>
                </a:solidFill>
              </a:rPr>
              <a:t>trường</a:t>
            </a:r>
            <a:r>
              <a:rPr lang="en-US" b="1" dirty="0"/>
              <a:t>:</a:t>
            </a:r>
            <a:endParaRPr lang="en-US" dirty="0"/>
          </a:p>
          <a:p>
            <a:br>
              <a:rPr lang="en-US" dirty="0"/>
            </a:br>
            <a:br>
              <a:rPr lang="en-US" dirty="0"/>
            </a:br>
            <a:br>
              <a:rPr lang="vi-VN" dirty="0"/>
            </a:br>
            <a:br>
              <a:rPr lang="vi-VN" dirty="0"/>
            </a:br>
            <a:endParaRPr lang="en-VN" dirty="0"/>
          </a:p>
        </p:txBody>
      </p:sp>
      <p:pic>
        <p:nvPicPr>
          <p:cNvPr id="11272" name="Picture 8">
            <a:extLst>
              <a:ext uri="{FF2B5EF4-FFF2-40B4-BE49-F238E27FC236}">
                <a16:creationId xmlns:a16="http://schemas.microsoft.com/office/drawing/2014/main" id="{77F07981-72A4-554F-B931-575D73B8F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34341"/>
            <a:ext cx="7924800" cy="5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13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Google Shape;244;p15"/>
          <p:cNvSpPr txBox="1"/>
          <p:nvPr/>
        </p:nvSpPr>
        <p:spPr>
          <a:xfrm>
            <a:off x="5557406" y="1822247"/>
            <a:ext cx="3475115" cy="1970213"/>
          </a:xfrm>
          <a:prstGeom prst="rect">
            <a:avLst/>
          </a:prstGeom>
          <a:noFill/>
          <a:ln>
            <a:noFill/>
          </a:ln>
        </p:spPr>
        <p:txBody>
          <a:bodyPr spcFirstLastPara="1" wrap="square" lIns="91425" tIns="91425" rIns="91425" bIns="91425" anchor="t" anchorCtr="0">
            <a:noAutofit/>
          </a:bodyPr>
          <a:lstStyle/>
          <a:p>
            <a:pPr marL="139700" marR="0" lvl="0" algn="l" rtl="0">
              <a:lnSpc>
                <a:spcPct val="175000"/>
              </a:lnSpc>
              <a:spcBef>
                <a:spcPts val="0"/>
              </a:spcBef>
              <a:spcAft>
                <a:spcPts val="0"/>
              </a:spcAft>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Học sinh trường chuyên và trường công lập có thời gian trung bình Tự học offline cao hơn Tự học online ngược lại với hệ trường dân lập và trường quốc tế qua đó cho thấy sự khác nhau trong phương pháp học tập giữa các trường.</a:t>
            </a:r>
          </a:p>
          <a:p>
            <a:pPr marL="139700" lvl="0">
              <a:lnSpc>
                <a:spcPct val="175000"/>
              </a:lnSpc>
              <a:buClr>
                <a:schemeClr val="lt1"/>
              </a:buClr>
              <a:buSzPts val="1400"/>
            </a:pPr>
            <a:endParaRPr sz="1400" b="0" i="0" u="none" strike="noStrike" cap="none" dirty="0">
              <a:solidFill>
                <a:schemeClr val="bg1"/>
              </a:solidFill>
              <a:latin typeface="Montserrat"/>
              <a:ea typeface="Montserrat"/>
              <a:cs typeface="Montserrat"/>
              <a:sym typeface="Montserrat"/>
            </a:endParaRPr>
          </a:p>
        </p:txBody>
      </p:sp>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và</a:t>
            </a:r>
            <a:r>
              <a:rPr lang="en-US" sz="2300" dirty="0">
                <a:latin typeface="Montserrat"/>
                <a:sym typeface="Montserrat"/>
              </a:rPr>
              <a:t> </a:t>
            </a:r>
            <a:r>
              <a:rPr lang="en-US" sz="2300" dirty="0" err="1">
                <a:latin typeface="Montserrat"/>
                <a:sym typeface="Montserrat"/>
              </a:rPr>
              <a:t>loại</a:t>
            </a:r>
            <a:r>
              <a:rPr lang="en-US" sz="2300" dirty="0">
                <a:latin typeface="Montserrat"/>
                <a:sym typeface="Montserrat"/>
              </a:rPr>
              <a:t> </a:t>
            </a:r>
            <a:r>
              <a:rPr lang="en-US" sz="2300" dirty="0" err="1">
                <a:latin typeface="Montserrat"/>
                <a:sym typeface="Montserrat"/>
              </a:rPr>
              <a:t>trường</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7" name="Rectangle 6">
            <a:extLst>
              <a:ext uri="{FF2B5EF4-FFF2-40B4-BE49-F238E27FC236}">
                <a16:creationId xmlns:a16="http://schemas.microsoft.com/office/drawing/2014/main" id="{8724D771-BF16-7A4F-B8A4-B6C1191C3E0D}"/>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244" name="Picture 4">
            <a:extLst>
              <a:ext uri="{FF2B5EF4-FFF2-40B4-BE49-F238E27FC236}">
                <a16:creationId xmlns:a16="http://schemas.microsoft.com/office/drawing/2014/main" id="{F81A1FF2-2D3F-F54F-82D1-F8AF53A56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59" y="1619966"/>
            <a:ext cx="4534518" cy="28920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14"/>
          <p:cNvSpPr txBox="1">
            <a:spLocks noGrp="1"/>
          </p:cNvSpPr>
          <p:nvPr>
            <p:ph type="title"/>
          </p:nvPr>
        </p:nvSpPr>
        <p:spPr>
          <a:xfrm>
            <a:off x="396375" y="356579"/>
            <a:ext cx="6871528"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và</a:t>
            </a:r>
            <a:r>
              <a:rPr lang="en-US" sz="2300" dirty="0">
                <a:latin typeface="Montserrat"/>
                <a:sym typeface="Montserrat"/>
              </a:rPr>
              <a:t> </a:t>
            </a:r>
            <a:r>
              <a:rPr lang="en-US" sz="2300" dirty="0" err="1">
                <a:latin typeface="Montserrat"/>
                <a:sym typeface="Montserrat"/>
              </a:rPr>
              <a:t>cấp</a:t>
            </a:r>
            <a:r>
              <a:rPr lang="en-US" sz="2300" dirty="0">
                <a:latin typeface="Montserrat"/>
                <a:sym typeface="Montserrat"/>
              </a:rPr>
              <a:t> </a:t>
            </a:r>
            <a:r>
              <a:rPr lang="en-US" sz="2300" dirty="0" err="1">
                <a:latin typeface="Montserrat"/>
                <a:sym typeface="Montserrat"/>
              </a:rPr>
              <a:t>lớp</a:t>
            </a:r>
            <a:r>
              <a:rPr lang="en-US" sz="2300" dirty="0">
                <a:latin typeface="Montserrat"/>
                <a:sym typeface="Montserrat"/>
              </a:rPr>
              <a:t>  </a:t>
            </a:r>
            <a:endParaRPr sz="2000" i="1" dirty="0">
              <a:latin typeface="Montserrat"/>
              <a:ea typeface="Montserrat"/>
              <a:cs typeface="Montserrat"/>
              <a:sym typeface="Montserrat"/>
            </a:endParaRPr>
          </a:p>
        </p:txBody>
      </p:sp>
      <p:cxnSp>
        <p:nvCxnSpPr>
          <p:cNvPr id="234" name="Google Shape;234;p14"/>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2" name="Rectangle 1">
            <a:extLst>
              <a:ext uri="{FF2B5EF4-FFF2-40B4-BE49-F238E27FC236}">
                <a16:creationId xmlns:a16="http://schemas.microsoft.com/office/drawing/2014/main" id="{D9179BAF-8C36-9845-8C42-BF0E5F2364B1}"/>
              </a:ext>
            </a:extLst>
          </p:cNvPr>
          <p:cNvSpPr/>
          <p:nvPr/>
        </p:nvSpPr>
        <p:spPr>
          <a:xfrm>
            <a:off x="396375" y="2571750"/>
            <a:ext cx="8548574" cy="1384995"/>
          </a:xfrm>
          <a:prstGeom prst="rect">
            <a:avLst/>
          </a:prstGeom>
        </p:spPr>
        <p:txBody>
          <a:bodyPr wrap="square">
            <a:spAutoFit/>
          </a:bodyPr>
          <a:lstStyle/>
          <a:p>
            <a:pPr algn="ctr"/>
            <a:r>
              <a:rPr lang="en-US" b="1" dirty="0" err="1">
                <a:solidFill>
                  <a:schemeClr val="bg1"/>
                </a:solidFill>
              </a:rPr>
              <a:t>Bảng</a:t>
            </a:r>
            <a:r>
              <a:rPr lang="en-US" b="1" dirty="0">
                <a:solidFill>
                  <a:schemeClr val="bg1"/>
                </a:solidFill>
              </a:rPr>
              <a:t> </a:t>
            </a:r>
            <a:r>
              <a:rPr lang="en-US" b="1" dirty="0" err="1">
                <a:solidFill>
                  <a:schemeClr val="bg1"/>
                </a:solidFill>
              </a:rPr>
              <a:t>thống</a:t>
            </a:r>
            <a:r>
              <a:rPr lang="en-US" b="1" dirty="0">
                <a:solidFill>
                  <a:schemeClr val="bg1"/>
                </a:solidFill>
              </a:rPr>
              <a:t> </a:t>
            </a:r>
            <a:r>
              <a:rPr lang="en-US" b="1" dirty="0" err="1">
                <a:solidFill>
                  <a:schemeClr val="bg1"/>
                </a:solidFill>
              </a:rPr>
              <a:t>kê</a:t>
            </a:r>
            <a:r>
              <a:rPr lang="en-US" b="1" dirty="0">
                <a:solidFill>
                  <a:schemeClr val="bg1"/>
                </a:solidFill>
              </a:rPr>
              <a:t> </a:t>
            </a:r>
            <a:r>
              <a:rPr lang="en-US" b="1" dirty="0" err="1">
                <a:solidFill>
                  <a:schemeClr val="bg1"/>
                </a:solidFill>
              </a:rPr>
              <a:t>thời</a:t>
            </a:r>
            <a:r>
              <a:rPr lang="en-US" b="1" dirty="0">
                <a:solidFill>
                  <a:schemeClr val="bg1"/>
                </a:solidFill>
              </a:rPr>
              <a:t> </a:t>
            </a:r>
            <a:r>
              <a:rPr lang="en-US" b="1" dirty="0" err="1">
                <a:solidFill>
                  <a:schemeClr val="bg1"/>
                </a:solidFill>
              </a:rPr>
              <a:t>gian</a:t>
            </a:r>
            <a:r>
              <a:rPr lang="en-US" b="1" dirty="0">
                <a:solidFill>
                  <a:schemeClr val="bg1"/>
                </a:solidFill>
              </a:rPr>
              <a:t> </a:t>
            </a:r>
            <a:r>
              <a:rPr lang="en-US" b="1" dirty="0" err="1">
                <a:solidFill>
                  <a:schemeClr val="bg1"/>
                </a:solidFill>
              </a:rPr>
              <a:t>tự</a:t>
            </a:r>
            <a:r>
              <a:rPr lang="en-US" b="1" dirty="0">
                <a:solidFill>
                  <a:schemeClr val="bg1"/>
                </a:solidFill>
              </a:rPr>
              <a:t> </a:t>
            </a:r>
            <a:r>
              <a:rPr lang="en-US" b="1" dirty="0" err="1">
                <a:solidFill>
                  <a:schemeClr val="bg1"/>
                </a:solidFill>
              </a:rPr>
              <a:t>học</a:t>
            </a:r>
            <a:r>
              <a:rPr lang="en-US" b="1" dirty="0">
                <a:solidFill>
                  <a:schemeClr val="bg1"/>
                </a:solidFill>
              </a:rPr>
              <a:t> </a:t>
            </a:r>
            <a:r>
              <a:rPr lang="en-US" b="1" dirty="0" err="1">
                <a:solidFill>
                  <a:schemeClr val="bg1"/>
                </a:solidFill>
              </a:rPr>
              <a:t>theo</a:t>
            </a:r>
            <a:r>
              <a:rPr lang="en-US" b="1" dirty="0">
                <a:solidFill>
                  <a:schemeClr val="bg1"/>
                </a:solidFill>
              </a:rPr>
              <a:t> </a:t>
            </a:r>
            <a:r>
              <a:rPr lang="en-US" b="1" dirty="0" err="1">
                <a:solidFill>
                  <a:schemeClr val="bg1"/>
                </a:solidFill>
              </a:rPr>
              <a:t>cấp</a:t>
            </a:r>
            <a:r>
              <a:rPr lang="en-US" b="1" dirty="0">
                <a:solidFill>
                  <a:schemeClr val="bg1"/>
                </a:solidFill>
              </a:rPr>
              <a:t> </a:t>
            </a:r>
            <a:r>
              <a:rPr lang="en-US" b="1" dirty="0" err="1">
                <a:solidFill>
                  <a:schemeClr val="bg1"/>
                </a:solidFill>
              </a:rPr>
              <a:t>lớp</a:t>
            </a:r>
            <a:r>
              <a:rPr lang="en-US" b="1" dirty="0"/>
              <a:t>:</a:t>
            </a:r>
            <a:endParaRPr lang="en-US" dirty="0"/>
          </a:p>
          <a:p>
            <a:br>
              <a:rPr lang="en-US" dirty="0"/>
            </a:br>
            <a:br>
              <a:rPr lang="en-US" dirty="0"/>
            </a:br>
            <a:br>
              <a:rPr lang="vi-VN" dirty="0"/>
            </a:br>
            <a:br>
              <a:rPr lang="vi-VN" dirty="0"/>
            </a:br>
            <a:endParaRPr lang="en-VN" dirty="0"/>
          </a:p>
        </p:txBody>
      </p:sp>
      <p:pic>
        <p:nvPicPr>
          <p:cNvPr id="9220" name="Picture 4">
            <a:extLst>
              <a:ext uri="{FF2B5EF4-FFF2-40B4-BE49-F238E27FC236}">
                <a16:creationId xmlns:a16="http://schemas.microsoft.com/office/drawing/2014/main" id="{051038B5-2CCD-1E43-AC8A-60FA0742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13" y="1889418"/>
            <a:ext cx="8548574" cy="47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8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p:nvPr/>
        </p:nvSpPr>
        <p:spPr>
          <a:xfrm>
            <a:off x="5729383" y="2752379"/>
            <a:ext cx="2714170"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Montserrat"/>
                <a:ea typeface="Montserrat"/>
                <a:cs typeface="Montserrat"/>
                <a:sym typeface="Montserrat"/>
              </a:rPr>
              <a:t>Nguyễn Thị Ngọc Trâm</a:t>
            </a:r>
            <a:endParaRPr/>
          </a:p>
        </p:txBody>
      </p:sp>
      <p:sp>
        <p:nvSpPr>
          <p:cNvPr id="51" name="Google Shape;51;p2"/>
          <p:cNvSpPr txBox="1">
            <a:spLocks noGrp="1"/>
          </p:cNvSpPr>
          <p:nvPr>
            <p:ph type="subTitle" idx="1"/>
          </p:nvPr>
        </p:nvSpPr>
        <p:spPr>
          <a:xfrm>
            <a:off x="5729383" y="2907981"/>
            <a:ext cx="1097280" cy="2743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18120246</a:t>
            </a:r>
            <a:endParaRPr sz="1200"/>
          </a:p>
        </p:txBody>
      </p:sp>
      <p:grpSp>
        <p:nvGrpSpPr>
          <p:cNvPr id="52" name="Google Shape;52;p2"/>
          <p:cNvGrpSpPr/>
          <p:nvPr/>
        </p:nvGrpSpPr>
        <p:grpSpPr>
          <a:xfrm>
            <a:off x="5296217" y="3478146"/>
            <a:ext cx="365760" cy="365760"/>
            <a:chOff x="1766570" y="1875150"/>
            <a:chExt cx="684600" cy="684600"/>
          </a:xfrm>
        </p:grpSpPr>
        <p:sp>
          <p:nvSpPr>
            <p:cNvPr id="53" name="Google Shape;53;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 name="Google Shape;54;p2"/>
            <p:cNvGrpSpPr/>
            <p:nvPr/>
          </p:nvGrpSpPr>
          <p:grpSpPr>
            <a:xfrm>
              <a:off x="1917799" y="2001928"/>
              <a:ext cx="382141" cy="431043"/>
              <a:chOff x="2795053" y="3352594"/>
              <a:chExt cx="288448" cy="357120"/>
            </a:xfrm>
          </p:grpSpPr>
          <p:sp>
            <p:nvSpPr>
              <p:cNvPr id="55" name="Google Shape;55;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4" name="Google Shape;64;p2"/>
          <p:cNvGrpSpPr/>
          <p:nvPr/>
        </p:nvGrpSpPr>
        <p:grpSpPr>
          <a:xfrm>
            <a:off x="5296217" y="2799132"/>
            <a:ext cx="365760" cy="365760"/>
            <a:chOff x="1766570" y="1875150"/>
            <a:chExt cx="684600" cy="684600"/>
          </a:xfrm>
        </p:grpSpPr>
        <p:sp>
          <p:nvSpPr>
            <p:cNvPr id="65" name="Google Shape;65;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p2"/>
            <p:cNvGrpSpPr/>
            <p:nvPr/>
          </p:nvGrpSpPr>
          <p:grpSpPr>
            <a:xfrm>
              <a:off x="1917799" y="2001928"/>
              <a:ext cx="382141" cy="431043"/>
              <a:chOff x="2795053" y="3352594"/>
              <a:chExt cx="288448" cy="357120"/>
            </a:xfrm>
          </p:grpSpPr>
          <p:sp>
            <p:nvSpPr>
              <p:cNvPr id="67" name="Google Shape;67;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 name="Google Shape;76;p2"/>
          <p:cNvGrpSpPr/>
          <p:nvPr/>
        </p:nvGrpSpPr>
        <p:grpSpPr>
          <a:xfrm>
            <a:off x="5271405" y="2154823"/>
            <a:ext cx="365760" cy="365760"/>
            <a:chOff x="1766570" y="1875150"/>
            <a:chExt cx="684600" cy="684600"/>
          </a:xfrm>
        </p:grpSpPr>
        <p:sp>
          <p:nvSpPr>
            <p:cNvPr id="77" name="Google Shape;77;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2"/>
            <p:cNvGrpSpPr/>
            <p:nvPr/>
          </p:nvGrpSpPr>
          <p:grpSpPr>
            <a:xfrm>
              <a:off x="1917799" y="2001928"/>
              <a:ext cx="382141" cy="431043"/>
              <a:chOff x="2795053" y="3352594"/>
              <a:chExt cx="288448" cy="357120"/>
            </a:xfrm>
          </p:grpSpPr>
          <p:sp>
            <p:nvSpPr>
              <p:cNvPr id="79" name="Google Shape;79;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8" name="Google Shape;88;p2"/>
          <p:cNvGrpSpPr/>
          <p:nvPr/>
        </p:nvGrpSpPr>
        <p:grpSpPr>
          <a:xfrm>
            <a:off x="5278912" y="1495842"/>
            <a:ext cx="365760" cy="365760"/>
            <a:chOff x="1766570" y="1875150"/>
            <a:chExt cx="684600" cy="684600"/>
          </a:xfrm>
        </p:grpSpPr>
        <p:sp>
          <p:nvSpPr>
            <p:cNvPr id="89" name="Google Shape;89;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2"/>
            <p:cNvGrpSpPr/>
            <p:nvPr/>
          </p:nvGrpSpPr>
          <p:grpSpPr>
            <a:xfrm>
              <a:off x="1917799" y="2001928"/>
              <a:ext cx="382141" cy="431043"/>
              <a:chOff x="2795053" y="3352594"/>
              <a:chExt cx="288448" cy="357120"/>
            </a:xfrm>
          </p:grpSpPr>
          <p:sp>
            <p:nvSpPr>
              <p:cNvPr id="91" name="Google Shape;91;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2"/>
          <p:cNvSpPr txBox="1"/>
          <p:nvPr/>
        </p:nvSpPr>
        <p:spPr>
          <a:xfrm>
            <a:off x="5699181" y="3416486"/>
            <a:ext cx="1755719"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Montserrat"/>
                <a:ea typeface="Montserrat"/>
                <a:cs typeface="Montserrat"/>
                <a:sym typeface="Montserrat"/>
              </a:rPr>
              <a:t>Nguyễn Huy Tú</a:t>
            </a:r>
            <a:endParaRPr/>
          </a:p>
        </p:txBody>
      </p:sp>
      <p:sp>
        <p:nvSpPr>
          <p:cNvPr id="101" name="Google Shape;101;p2"/>
          <p:cNvSpPr txBox="1"/>
          <p:nvPr/>
        </p:nvSpPr>
        <p:spPr>
          <a:xfrm>
            <a:off x="5699181" y="3572088"/>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a:solidFill>
                  <a:schemeClr val="accent1"/>
                </a:solidFill>
                <a:latin typeface="Montserrat"/>
                <a:ea typeface="Montserrat"/>
                <a:cs typeface="Montserrat"/>
                <a:sym typeface="Montserrat"/>
              </a:rPr>
              <a:t>18120254</a:t>
            </a:r>
            <a:endParaRPr/>
          </a:p>
        </p:txBody>
      </p:sp>
      <p:sp>
        <p:nvSpPr>
          <p:cNvPr id="102" name="Google Shape;102;p2"/>
          <p:cNvSpPr txBox="1"/>
          <p:nvPr/>
        </p:nvSpPr>
        <p:spPr>
          <a:xfrm>
            <a:off x="5699181" y="2125116"/>
            <a:ext cx="1571569"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Montserrat"/>
                <a:ea typeface="Montserrat"/>
                <a:cs typeface="Montserrat"/>
                <a:sym typeface="Montserrat"/>
              </a:rPr>
              <a:t>Lê Đức Thành</a:t>
            </a:r>
            <a:endParaRPr/>
          </a:p>
        </p:txBody>
      </p:sp>
      <p:sp>
        <p:nvSpPr>
          <p:cNvPr id="103" name="Google Shape;103;p2"/>
          <p:cNvSpPr txBox="1"/>
          <p:nvPr/>
        </p:nvSpPr>
        <p:spPr>
          <a:xfrm>
            <a:off x="5699181" y="2280718"/>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a:solidFill>
                  <a:schemeClr val="accent1"/>
                </a:solidFill>
                <a:latin typeface="Montserrat"/>
                <a:ea typeface="Montserrat"/>
                <a:cs typeface="Montserrat"/>
                <a:sym typeface="Montserrat"/>
              </a:rPr>
              <a:t>18120238</a:t>
            </a:r>
            <a:endParaRPr/>
          </a:p>
        </p:txBody>
      </p:sp>
      <p:sp>
        <p:nvSpPr>
          <p:cNvPr id="104" name="Google Shape;104;p2"/>
          <p:cNvSpPr txBox="1"/>
          <p:nvPr/>
        </p:nvSpPr>
        <p:spPr>
          <a:xfrm>
            <a:off x="5699181" y="1461009"/>
            <a:ext cx="2714170"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Montserrat"/>
                <a:ea typeface="Montserrat"/>
                <a:cs typeface="Montserrat"/>
                <a:sym typeface="Montserrat"/>
              </a:rPr>
              <a:t>Võ Thế Minh</a:t>
            </a:r>
            <a:endParaRPr/>
          </a:p>
        </p:txBody>
      </p:sp>
      <p:sp>
        <p:nvSpPr>
          <p:cNvPr id="105" name="Google Shape;105;p2"/>
          <p:cNvSpPr txBox="1"/>
          <p:nvPr/>
        </p:nvSpPr>
        <p:spPr>
          <a:xfrm>
            <a:off x="5699181" y="1616611"/>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a:solidFill>
                  <a:schemeClr val="accent1"/>
                </a:solidFill>
                <a:latin typeface="Montserrat"/>
                <a:ea typeface="Montserrat"/>
                <a:cs typeface="Montserrat"/>
                <a:sym typeface="Montserrat"/>
              </a:rPr>
              <a:t>18120211</a:t>
            </a:r>
            <a:endParaRPr/>
          </a:p>
        </p:txBody>
      </p:sp>
      <p:sp>
        <p:nvSpPr>
          <p:cNvPr id="106" name="Google Shape;106;p2"/>
          <p:cNvSpPr txBox="1"/>
          <p:nvPr/>
        </p:nvSpPr>
        <p:spPr>
          <a:xfrm>
            <a:off x="4996150" y="259161"/>
            <a:ext cx="5201950" cy="9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6000"/>
              <a:buFont typeface="Montserrat ExtraBold"/>
              <a:buNone/>
            </a:pPr>
            <a:r>
              <a:rPr lang="en-US" sz="2400" b="1" i="0" u="none" strike="noStrike" cap="none">
                <a:solidFill>
                  <a:srgbClr val="FFAB40"/>
                </a:solidFill>
                <a:latin typeface="Montserrat ExtraBold"/>
                <a:ea typeface="Montserrat ExtraBold"/>
                <a:cs typeface="Montserrat ExtraBold"/>
                <a:sym typeface="Montserrat ExtraBold"/>
              </a:rPr>
              <a:t>Thành viên</a:t>
            </a:r>
            <a:endParaRPr/>
          </a:p>
        </p:txBody>
      </p:sp>
      <p:cxnSp>
        <p:nvCxnSpPr>
          <p:cNvPr id="107" name="Google Shape;107;p2"/>
          <p:cNvCxnSpPr/>
          <p:nvPr/>
        </p:nvCxnSpPr>
        <p:spPr>
          <a:xfrm>
            <a:off x="5083850" y="228158"/>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Google Shape;244;p15"/>
          <p:cNvSpPr txBox="1"/>
          <p:nvPr/>
        </p:nvSpPr>
        <p:spPr>
          <a:xfrm>
            <a:off x="5557406" y="1822247"/>
            <a:ext cx="3475115" cy="1970213"/>
          </a:xfrm>
          <a:prstGeom prst="rect">
            <a:avLst/>
          </a:prstGeom>
          <a:noFill/>
          <a:ln>
            <a:noFill/>
          </a:ln>
        </p:spPr>
        <p:txBody>
          <a:bodyPr spcFirstLastPara="1" wrap="square" lIns="91425" tIns="91425" rIns="91425" bIns="91425" anchor="t" anchorCtr="0">
            <a:noAutofit/>
          </a:bodyPr>
          <a:lstStyle/>
          <a:p>
            <a:pPr marL="139700" marR="0" lvl="0" algn="l" rtl="0">
              <a:lnSpc>
                <a:spcPct val="175000"/>
              </a:lnSpc>
              <a:spcBef>
                <a:spcPts val="0"/>
              </a:spcBef>
              <a:spcAft>
                <a:spcPts val="0"/>
              </a:spcAft>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Thời gian tự học offline của học sinh có xu hướng tăng theo cấp bậc của lớp học và ngược lại thời gian tự học online có xu hướng giảm theo cấp bậc của lớp học.</a:t>
            </a:r>
            <a:endParaRPr sz="1400" b="0" i="0" u="none" strike="noStrike" cap="none" dirty="0">
              <a:solidFill>
                <a:schemeClr val="bg1"/>
              </a:solidFill>
              <a:latin typeface="Montserrat"/>
              <a:ea typeface="Montserrat"/>
              <a:cs typeface="Montserrat"/>
              <a:sym typeface="Montserrat"/>
            </a:endParaRPr>
          </a:p>
        </p:txBody>
      </p:sp>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và</a:t>
            </a:r>
            <a:r>
              <a:rPr lang="en-US" sz="2300" dirty="0">
                <a:latin typeface="Montserrat"/>
                <a:sym typeface="Montserrat"/>
              </a:rPr>
              <a:t> </a:t>
            </a:r>
            <a:r>
              <a:rPr lang="en-US" sz="2300" dirty="0" err="1">
                <a:latin typeface="Montserrat"/>
                <a:sym typeface="Montserrat"/>
              </a:rPr>
              <a:t>cấp</a:t>
            </a:r>
            <a:r>
              <a:rPr lang="en-US" sz="2300" dirty="0">
                <a:latin typeface="Montserrat"/>
                <a:sym typeface="Montserrat"/>
              </a:rPr>
              <a:t> </a:t>
            </a:r>
            <a:r>
              <a:rPr lang="en-US" sz="2300" dirty="0" err="1">
                <a:latin typeface="Montserrat"/>
                <a:sym typeface="Montserrat"/>
              </a:rPr>
              <a:t>lớp</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7" name="Rectangle 6">
            <a:extLst>
              <a:ext uri="{FF2B5EF4-FFF2-40B4-BE49-F238E27FC236}">
                <a16:creationId xmlns:a16="http://schemas.microsoft.com/office/drawing/2014/main" id="{8724D771-BF16-7A4F-B8A4-B6C1191C3E0D}"/>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292" name="Picture 4">
            <a:extLst>
              <a:ext uri="{FF2B5EF4-FFF2-40B4-BE49-F238E27FC236}">
                <a16:creationId xmlns:a16="http://schemas.microsoft.com/office/drawing/2014/main" id="{28153C9C-E020-8642-BDAE-D79C32CFF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08" y="1619902"/>
            <a:ext cx="4623019" cy="289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347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Google Shape;244;p15"/>
          <p:cNvSpPr txBox="1"/>
          <p:nvPr/>
        </p:nvSpPr>
        <p:spPr>
          <a:xfrm>
            <a:off x="5557406" y="1822247"/>
            <a:ext cx="3475115" cy="1970213"/>
          </a:xfrm>
          <a:prstGeom prst="rect">
            <a:avLst/>
          </a:prstGeom>
          <a:noFill/>
          <a:ln>
            <a:noFill/>
          </a:ln>
        </p:spPr>
        <p:txBody>
          <a:bodyPr spcFirstLastPara="1" wrap="square" lIns="91425" tIns="91425" rIns="91425" bIns="91425" anchor="t" anchorCtr="0">
            <a:noAutofit/>
          </a:bodyPr>
          <a:lstStyle/>
          <a:p>
            <a:pPr marL="139700" marR="0" lvl="0" algn="l" rtl="0">
              <a:lnSpc>
                <a:spcPct val="175000"/>
              </a:lnSpc>
              <a:spcBef>
                <a:spcPts val="0"/>
              </a:spcBef>
              <a:spcAft>
                <a:spcPts val="0"/>
              </a:spcAft>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Thời gian tự học offline của học sinh có xu hướng tăng theo cấp bậc của lớp học và ngược lại thời gian tự học online có xu hướng giảm theo cấp bậc của lớp học.</a:t>
            </a:r>
            <a:endParaRPr sz="1400" b="0" i="0" u="none" strike="noStrike" cap="none" dirty="0">
              <a:solidFill>
                <a:schemeClr val="bg1"/>
              </a:solidFill>
              <a:latin typeface="Montserrat"/>
              <a:ea typeface="Montserrat"/>
              <a:cs typeface="Montserrat"/>
              <a:sym typeface="Montserrat"/>
            </a:endParaRPr>
          </a:p>
        </p:txBody>
      </p:sp>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a:t>RELATIONSHIP</a:t>
            </a:r>
            <a:br>
              <a:rPr lang="en-US" sz="2300" dirty="0"/>
            </a:br>
            <a:r>
              <a:rPr lang="en-US" sz="2300" dirty="0" err="1">
                <a:latin typeface="Montserrat"/>
                <a:sym typeface="Montserrat"/>
              </a:rPr>
              <a:t>Thời</a:t>
            </a:r>
            <a:r>
              <a:rPr lang="en-US" sz="2300" dirty="0">
                <a:latin typeface="Montserrat"/>
                <a:sym typeface="Montserrat"/>
              </a:rPr>
              <a:t> </a:t>
            </a:r>
            <a:r>
              <a:rPr lang="en-US" sz="2300" dirty="0" err="1">
                <a:latin typeface="Montserrat"/>
                <a:sym typeface="Montserrat"/>
              </a:rPr>
              <a:t>gian</a:t>
            </a:r>
            <a:r>
              <a:rPr lang="en-US" sz="2300" dirty="0">
                <a:latin typeface="Montserrat"/>
                <a:sym typeface="Montserrat"/>
              </a:rPr>
              <a:t> </a:t>
            </a:r>
            <a:r>
              <a:rPr lang="en-US" sz="2300" dirty="0" err="1">
                <a:latin typeface="Montserrat"/>
                <a:sym typeface="Montserrat"/>
              </a:rPr>
              <a:t>tự</a:t>
            </a:r>
            <a:r>
              <a:rPr lang="en-US" sz="2300" dirty="0">
                <a:latin typeface="Montserrat"/>
                <a:sym typeface="Montserrat"/>
              </a:rPr>
              <a:t> </a:t>
            </a:r>
            <a:r>
              <a:rPr lang="en-US" sz="2300" dirty="0" err="1">
                <a:latin typeface="Montserrat"/>
                <a:sym typeface="Montserrat"/>
              </a:rPr>
              <a:t>học</a:t>
            </a:r>
            <a:r>
              <a:rPr lang="en-US" sz="2300" dirty="0">
                <a:latin typeface="Montserrat"/>
                <a:sym typeface="Montserrat"/>
              </a:rPr>
              <a:t> </a:t>
            </a:r>
            <a:r>
              <a:rPr lang="en-US" sz="2300" dirty="0" err="1">
                <a:latin typeface="Montserrat"/>
                <a:sym typeface="Montserrat"/>
              </a:rPr>
              <a:t>và</a:t>
            </a:r>
            <a:r>
              <a:rPr lang="en-US" sz="2300" dirty="0">
                <a:latin typeface="Montserrat"/>
                <a:sym typeface="Montserrat"/>
              </a:rPr>
              <a:t> </a:t>
            </a:r>
            <a:r>
              <a:rPr lang="en-US" sz="2300" dirty="0" err="1">
                <a:latin typeface="Montserrat"/>
                <a:sym typeface="Montserrat"/>
              </a:rPr>
              <a:t>cấp</a:t>
            </a:r>
            <a:r>
              <a:rPr lang="en-US" sz="2300" dirty="0">
                <a:latin typeface="Montserrat"/>
                <a:sym typeface="Montserrat"/>
              </a:rPr>
              <a:t> </a:t>
            </a:r>
            <a:r>
              <a:rPr lang="en-US" sz="2300" dirty="0" err="1">
                <a:latin typeface="Montserrat"/>
                <a:sym typeface="Montserrat"/>
              </a:rPr>
              <a:t>lớp</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7" name="Rectangle 6">
            <a:extLst>
              <a:ext uri="{FF2B5EF4-FFF2-40B4-BE49-F238E27FC236}">
                <a16:creationId xmlns:a16="http://schemas.microsoft.com/office/drawing/2014/main" id="{8724D771-BF16-7A4F-B8A4-B6C1191C3E0D}"/>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292" name="Picture 4">
            <a:extLst>
              <a:ext uri="{FF2B5EF4-FFF2-40B4-BE49-F238E27FC236}">
                <a16:creationId xmlns:a16="http://schemas.microsoft.com/office/drawing/2014/main" id="{28153C9C-E020-8642-BDAE-D79C32CFF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08" y="1619902"/>
            <a:ext cx="4623019" cy="289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05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RELATIONSHIP</a:t>
            </a:r>
            <a:br>
              <a:rPr lang="en-US" sz="2300" dirty="0"/>
            </a:br>
            <a:r>
              <a:rPr lang="vi-VN" sz="2000" b="1" dirty="0">
                <a:solidFill>
                  <a:schemeClr val="bg1"/>
                </a:solidFill>
              </a:rPr>
              <a:t>Lí do xúc tác ảnh hưởng đến thời gian tự học trong thời COVID-19.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14338" name="Picture 2">
            <a:extLst>
              <a:ext uri="{FF2B5EF4-FFF2-40B4-BE49-F238E27FC236}">
                <a16:creationId xmlns:a16="http://schemas.microsoft.com/office/drawing/2014/main" id="{1430E58D-BE47-224A-91F9-C4FC99A16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949450"/>
            <a:ext cx="8216900" cy="1244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753C2CF-0A0A-AB4E-B4E5-54904E1A1C33}"/>
              </a:ext>
            </a:extLst>
          </p:cNvPr>
          <p:cNvSpPr/>
          <p:nvPr/>
        </p:nvSpPr>
        <p:spPr>
          <a:xfrm>
            <a:off x="1840875" y="3420990"/>
            <a:ext cx="5872655" cy="523220"/>
          </a:xfrm>
          <a:prstGeom prst="rect">
            <a:avLst/>
          </a:prstGeom>
        </p:spPr>
        <p:txBody>
          <a:bodyPr wrap="square">
            <a:spAutoFit/>
          </a:bodyPr>
          <a:lstStyle/>
          <a:p>
            <a:pPr algn="ctr"/>
            <a:r>
              <a:rPr lang="vi-VN" dirty="0">
                <a:solidFill>
                  <a:schemeClr val="bg1"/>
                </a:solidFill>
                <a:latin typeface="Quattrocento Sans"/>
              </a:rPr>
              <a:t>Bảng thống kê mô tả bên dưới được kết hợp với </a:t>
            </a:r>
            <a:r>
              <a:rPr lang="vi-VN" b="1" dirty="0">
                <a:solidFill>
                  <a:schemeClr val="bg1"/>
                </a:solidFill>
                <a:latin typeface="Quattrocento Sans"/>
              </a:rPr>
              <a:t>heat map</a:t>
            </a:r>
            <a:r>
              <a:rPr lang="vi-VN" dirty="0">
                <a:solidFill>
                  <a:schemeClr val="bg1"/>
                </a:solidFill>
                <a:latin typeface="Quattrocento Sans"/>
              </a:rPr>
              <a:t> (số càng lớn thì màu càng đậm) cho dễ trực quan về định lượng.</a:t>
            </a:r>
            <a:endParaRPr lang="en-VN" dirty="0">
              <a:solidFill>
                <a:schemeClr val="bg1"/>
              </a:solidFill>
            </a:endParaRPr>
          </a:p>
        </p:txBody>
      </p:sp>
    </p:spTree>
    <p:extLst>
      <p:ext uri="{BB962C8B-B14F-4D97-AF65-F5344CB8AC3E}">
        <p14:creationId xmlns:p14="http://schemas.microsoft.com/office/powerpoint/2010/main" val="121608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RELATIONSHIP</a:t>
            </a:r>
            <a:br>
              <a:rPr lang="en-US" sz="2300" dirty="0"/>
            </a:br>
            <a:r>
              <a:rPr lang="vi-VN" sz="2000" b="1" dirty="0">
                <a:solidFill>
                  <a:schemeClr val="bg1"/>
                </a:solidFill>
              </a:rPr>
              <a:t>Lí do xúc tác ảnh hưởng đến thời gian tự học trong thời COVID-19.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 name="Rectangle 5">
            <a:extLst>
              <a:ext uri="{FF2B5EF4-FFF2-40B4-BE49-F238E27FC236}">
                <a16:creationId xmlns:a16="http://schemas.microsoft.com/office/drawing/2014/main" id="{13459A6B-46AE-D34A-A6E9-04174965BAD7}"/>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6386" name="Picture 2">
            <a:extLst>
              <a:ext uri="{FF2B5EF4-FFF2-40B4-BE49-F238E27FC236}">
                <a16:creationId xmlns:a16="http://schemas.microsoft.com/office/drawing/2014/main" id="{F58F737B-528D-134B-BBA2-0A13E8CBB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9" y="1930790"/>
            <a:ext cx="4943158" cy="227038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4;p15">
            <a:extLst>
              <a:ext uri="{FF2B5EF4-FFF2-40B4-BE49-F238E27FC236}">
                <a16:creationId xmlns:a16="http://schemas.microsoft.com/office/drawing/2014/main" id="{2244DFFB-C9DB-3B40-A29F-5E1A336C2F52}"/>
              </a:ext>
            </a:extLst>
          </p:cNvPr>
          <p:cNvSpPr txBox="1"/>
          <p:nvPr/>
        </p:nvSpPr>
        <p:spPr>
          <a:xfrm>
            <a:off x="5557406" y="1822248"/>
            <a:ext cx="3475115" cy="1244146"/>
          </a:xfrm>
          <a:prstGeom prst="rect">
            <a:avLst/>
          </a:prstGeom>
          <a:noFill/>
          <a:ln>
            <a:noFill/>
          </a:ln>
        </p:spPr>
        <p:txBody>
          <a:bodyPr spcFirstLastPara="1" wrap="square" lIns="91425" tIns="91425" rIns="91425" bIns="91425" anchor="t" anchorCtr="0">
            <a:noAutofit/>
          </a:bodyPr>
          <a:lstStyle/>
          <a:p>
            <a:pPr marL="139700" marR="0" lvl="0" algn="l" rtl="0">
              <a:lnSpc>
                <a:spcPct val="175000"/>
              </a:lnSpc>
              <a:spcBef>
                <a:spcPts val="0"/>
              </a:spcBef>
              <a:spcAft>
                <a:spcPts val="0"/>
              </a:spcAft>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Số người </a:t>
            </a:r>
            <a:r>
              <a:rPr lang="vi-VN" i="1" dirty="0">
                <a:solidFill>
                  <a:schemeClr val="bg1"/>
                </a:solidFill>
              </a:rPr>
              <a:t>‘hoàn toàn đồng ý’</a:t>
            </a:r>
            <a:r>
              <a:rPr lang="vi-VN" dirty="0">
                <a:solidFill>
                  <a:schemeClr val="bg1"/>
                </a:solidFill>
              </a:rPr>
              <a:t> chiếm tỉ lệ lớn hơn với số người </a:t>
            </a:r>
            <a:r>
              <a:rPr lang="vi-VN" i="1" dirty="0">
                <a:solidFill>
                  <a:schemeClr val="bg1"/>
                </a:solidFill>
              </a:rPr>
              <a:t>‘hoàn toàn không đồng ý’</a:t>
            </a:r>
            <a:r>
              <a:rPr lang="vi-VN" dirty="0">
                <a:solidFill>
                  <a:schemeClr val="bg1"/>
                </a:solidFill>
              </a:rPr>
              <a:t>, chỉ trừ ở 2 lí do đầu tiên</a:t>
            </a:r>
            <a:endParaRPr sz="1400" b="0" i="0" u="none" strike="noStrike" cap="none"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2550197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RELATIONSHIP</a:t>
            </a:r>
            <a:br>
              <a:rPr lang="en-US" sz="2300" dirty="0"/>
            </a:br>
            <a:r>
              <a:rPr lang="vi-VN" sz="2000" b="1" dirty="0">
                <a:solidFill>
                  <a:schemeClr val="bg1"/>
                </a:solidFill>
              </a:rPr>
              <a:t>Lí do xúc tác ảnh hưởng đến thời gian tự học trong thời COVID-19.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 name="Rectangle 5">
            <a:extLst>
              <a:ext uri="{FF2B5EF4-FFF2-40B4-BE49-F238E27FC236}">
                <a16:creationId xmlns:a16="http://schemas.microsoft.com/office/drawing/2014/main" id="{13459A6B-46AE-D34A-A6E9-04174965BAD7}"/>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6386" name="Picture 2">
            <a:extLst>
              <a:ext uri="{FF2B5EF4-FFF2-40B4-BE49-F238E27FC236}">
                <a16:creationId xmlns:a16="http://schemas.microsoft.com/office/drawing/2014/main" id="{F58F737B-528D-134B-BBA2-0A13E8CBB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9" y="1930790"/>
            <a:ext cx="4943158" cy="227038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4;p15">
            <a:extLst>
              <a:ext uri="{FF2B5EF4-FFF2-40B4-BE49-F238E27FC236}">
                <a16:creationId xmlns:a16="http://schemas.microsoft.com/office/drawing/2014/main" id="{2244DFFB-C9DB-3B40-A29F-5E1A336C2F52}"/>
              </a:ext>
            </a:extLst>
          </p:cNvPr>
          <p:cNvSpPr txBox="1"/>
          <p:nvPr/>
        </p:nvSpPr>
        <p:spPr>
          <a:xfrm>
            <a:off x="5557406" y="1822248"/>
            <a:ext cx="3475115" cy="1244146"/>
          </a:xfrm>
          <a:prstGeom prst="rect">
            <a:avLst/>
          </a:prstGeom>
          <a:noFill/>
          <a:ln>
            <a:noFill/>
          </a:ln>
        </p:spPr>
        <p:txBody>
          <a:bodyPr spcFirstLastPara="1" wrap="square" lIns="91425" tIns="91425" rIns="91425" bIns="91425" anchor="t" anchorCtr="0">
            <a:noAutofit/>
          </a:bodyPr>
          <a:lstStyle/>
          <a:p>
            <a:pPr marL="139700" marR="0" lvl="0" algn="l" rtl="0">
              <a:lnSpc>
                <a:spcPct val="175000"/>
              </a:lnSpc>
              <a:spcBef>
                <a:spcPts val="0"/>
              </a:spcBef>
              <a:spcAft>
                <a:spcPts val="0"/>
              </a:spcAft>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Số người </a:t>
            </a:r>
            <a:r>
              <a:rPr lang="vi-VN" i="1" dirty="0">
                <a:solidFill>
                  <a:schemeClr val="bg1"/>
                </a:solidFill>
              </a:rPr>
              <a:t>‘hoàn toàn đồng ý’</a:t>
            </a:r>
            <a:r>
              <a:rPr lang="vi-VN" dirty="0">
                <a:solidFill>
                  <a:schemeClr val="bg1"/>
                </a:solidFill>
              </a:rPr>
              <a:t> chiếm tỉ lệ lớn hơn với số người </a:t>
            </a:r>
            <a:r>
              <a:rPr lang="vi-VN" i="1" dirty="0">
                <a:solidFill>
                  <a:schemeClr val="bg1"/>
                </a:solidFill>
              </a:rPr>
              <a:t>‘hoàn toàn không đồng ý’</a:t>
            </a:r>
            <a:r>
              <a:rPr lang="vi-VN" dirty="0">
                <a:solidFill>
                  <a:schemeClr val="bg1"/>
                </a:solidFill>
              </a:rPr>
              <a:t>, chỉ trừ ở 2 lí do đầu tiên</a:t>
            </a:r>
            <a:endParaRPr sz="1400" b="0" i="0" u="none" strike="noStrike" cap="none"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801197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RELATIONSHIP</a:t>
            </a:r>
            <a:br>
              <a:rPr lang="en-US" sz="2300" dirty="0"/>
            </a:br>
            <a:r>
              <a:rPr lang="vi-VN" sz="2000" b="1" dirty="0">
                <a:solidFill>
                  <a:schemeClr val="bg1"/>
                </a:solidFill>
              </a:rPr>
              <a:t>Lí do xúc tác ảnh hưởng đến thời gian tự học trong thời COVID-19.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 name="Rectangle 5">
            <a:extLst>
              <a:ext uri="{FF2B5EF4-FFF2-40B4-BE49-F238E27FC236}">
                <a16:creationId xmlns:a16="http://schemas.microsoft.com/office/drawing/2014/main" id="{13459A6B-46AE-D34A-A6E9-04174965BAD7}"/>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Google Shape;244;p15">
            <a:extLst>
              <a:ext uri="{FF2B5EF4-FFF2-40B4-BE49-F238E27FC236}">
                <a16:creationId xmlns:a16="http://schemas.microsoft.com/office/drawing/2014/main" id="{2244DFFB-C9DB-3B40-A29F-5E1A336C2F52}"/>
              </a:ext>
            </a:extLst>
          </p:cNvPr>
          <p:cNvSpPr txBox="1"/>
          <p:nvPr/>
        </p:nvSpPr>
        <p:spPr>
          <a:xfrm>
            <a:off x="5569932" y="1327604"/>
            <a:ext cx="3475115" cy="1244146"/>
          </a:xfrm>
          <a:prstGeom prst="rect">
            <a:avLst/>
          </a:prstGeom>
          <a:noFill/>
          <a:ln>
            <a:noFill/>
          </a:ln>
        </p:spPr>
        <p:txBody>
          <a:bodyPr spcFirstLastPara="1" wrap="square" lIns="91425" tIns="91425" rIns="91425" bIns="91425" anchor="t" anchorCtr="0">
            <a:noAutofit/>
          </a:bodyPr>
          <a:lstStyle/>
          <a:p>
            <a:pPr marL="139700" lvl="0">
              <a:lnSpc>
                <a:spcPct val="175000"/>
              </a:lnSpc>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marL="139700" lvl="0">
              <a:lnSpc>
                <a:spcPct val="175000"/>
              </a:lnSpc>
              <a:buClr>
                <a:schemeClr val="lt1"/>
              </a:buClr>
              <a:buSzPts val="1400"/>
            </a:pPr>
            <a:r>
              <a:rPr lang="vi-VN" dirty="0">
                <a:solidFill>
                  <a:schemeClr val="bg1"/>
                </a:solidFill>
              </a:rPr>
              <a:t>Lí do mà nhiều người cho rằng thúc đẩy họ trong việc tự học trong thời kỳ Covid-19 nhất là vì họ muốn đảm bảo tiến độ học tập của mình. Theo sau là việc họ muốn duy trì thói quen học tập từ trước khi diễn ra dịch bệnh. Đây cũng là 2 lí do nhận ít phản hồi tiêu cực nhất.</a:t>
            </a:r>
            <a:endParaRPr lang="en-VN" sz="1400" b="0" i="0" u="none" strike="noStrike" cap="none" dirty="0">
              <a:solidFill>
                <a:schemeClr val="bg1"/>
              </a:solidFill>
              <a:latin typeface="Montserrat"/>
              <a:ea typeface="Montserrat"/>
              <a:cs typeface="Montserrat"/>
              <a:sym typeface="Montserrat"/>
            </a:endParaRPr>
          </a:p>
        </p:txBody>
      </p:sp>
      <p:pic>
        <p:nvPicPr>
          <p:cNvPr id="18434" name="Picture 2">
            <a:extLst>
              <a:ext uri="{FF2B5EF4-FFF2-40B4-BE49-F238E27FC236}">
                <a16:creationId xmlns:a16="http://schemas.microsoft.com/office/drawing/2014/main" id="{1F6615C2-DFD4-7647-856C-6363BB7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45" y="1917249"/>
            <a:ext cx="4923145" cy="229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63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RELATIONSHIP</a:t>
            </a:r>
            <a:br>
              <a:rPr lang="en-US" sz="2300" dirty="0"/>
            </a:br>
            <a:r>
              <a:rPr lang="vi-VN" sz="2000" b="1" dirty="0">
                <a:solidFill>
                  <a:schemeClr val="bg1"/>
                </a:solidFill>
              </a:rPr>
              <a:t>Lí do xúc tác ảnh hưởng đến thời gian tự học trong thời COVID-19.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 name="Rectangle 5">
            <a:extLst>
              <a:ext uri="{FF2B5EF4-FFF2-40B4-BE49-F238E27FC236}">
                <a16:creationId xmlns:a16="http://schemas.microsoft.com/office/drawing/2014/main" id="{13459A6B-46AE-D34A-A6E9-04174965BAD7}"/>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Google Shape;244;p15">
            <a:extLst>
              <a:ext uri="{FF2B5EF4-FFF2-40B4-BE49-F238E27FC236}">
                <a16:creationId xmlns:a16="http://schemas.microsoft.com/office/drawing/2014/main" id="{2244DFFB-C9DB-3B40-A29F-5E1A336C2F52}"/>
              </a:ext>
            </a:extLst>
          </p:cNvPr>
          <p:cNvSpPr txBox="1"/>
          <p:nvPr/>
        </p:nvSpPr>
        <p:spPr>
          <a:xfrm>
            <a:off x="5604419" y="1460900"/>
            <a:ext cx="3475115" cy="1244146"/>
          </a:xfrm>
          <a:prstGeom prst="rect">
            <a:avLst/>
          </a:prstGeom>
          <a:noFill/>
          <a:ln>
            <a:noFill/>
          </a:ln>
        </p:spPr>
        <p:txBody>
          <a:bodyPr spcFirstLastPara="1" wrap="square" lIns="91425" tIns="91425" rIns="91425" bIns="91425" anchor="t" anchorCtr="0">
            <a:noAutofit/>
          </a:bodyPr>
          <a:lstStyle/>
          <a:p>
            <a:pPr marL="139700" lvl="0">
              <a:lnSpc>
                <a:spcPct val="175000"/>
              </a:lnSpc>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Trung bình thời gian tự học của nhóm người có ý kiến tích cực nhất cao hơn so với các nhóm còn lại.</a:t>
            </a:r>
          </a:p>
          <a:p>
            <a:pPr fontAlgn="base"/>
            <a:r>
              <a:rPr lang="vi-VN" dirty="0">
                <a:solidFill>
                  <a:schemeClr val="bg1"/>
                </a:solidFill>
              </a:rPr>
              <a:t>Tương tự phân tích trước, nhóm người </a:t>
            </a:r>
            <a:r>
              <a:rPr lang="vi-VN" i="1" dirty="0">
                <a:solidFill>
                  <a:schemeClr val="bg1"/>
                </a:solidFill>
              </a:rPr>
              <a:t>‘không đồng ý’</a:t>
            </a:r>
            <a:r>
              <a:rPr lang="vi-VN" dirty="0">
                <a:solidFill>
                  <a:schemeClr val="bg1"/>
                </a:solidFill>
              </a:rPr>
              <a:t> có thời gian tự học thấp nhất. </a:t>
            </a:r>
          </a:p>
          <a:p>
            <a:pPr marL="139700" lvl="0">
              <a:lnSpc>
                <a:spcPct val="175000"/>
              </a:lnSpc>
              <a:buClr>
                <a:schemeClr val="lt1"/>
              </a:buClr>
              <a:buSzPts val="1400"/>
            </a:pPr>
            <a:r>
              <a:rPr lang="en-US" dirty="0"/>
              <a:t>.</a:t>
            </a:r>
            <a:endParaRPr lang="en-VN" sz="1400" b="0" i="0" u="none" strike="noStrike" cap="none" dirty="0">
              <a:solidFill>
                <a:schemeClr val="lt1"/>
              </a:solidFill>
              <a:latin typeface="Montserrat"/>
              <a:ea typeface="Montserrat"/>
              <a:cs typeface="Montserrat"/>
              <a:sym typeface="Montserrat"/>
            </a:endParaRPr>
          </a:p>
        </p:txBody>
      </p:sp>
      <p:pic>
        <p:nvPicPr>
          <p:cNvPr id="21508" name="Picture 4">
            <a:extLst>
              <a:ext uri="{FF2B5EF4-FFF2-40B4-BE49-F238E27FC236}">
                <a16:creationId xmlns:a16="http://schemas.microsoft.com/office/drawing/2014/main" id="{94F52545-E50C-F742-851B-2F3AA0BE1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06" y="1645248"/>
            <a:ext cx="3918423" cy="284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2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2"/>
          <p:cNvSpPr txBox="1">
            <a:spLocks noGrp="1"/>
          </p:cNvSpPr>
          <p:nvPr>
            <p:ph type="title"/>
          </p:nvPr>
        </p:nvSpPr>
        <p:spPr>
          <a:xfrm>
            <a:off x="3760331" y="2876873"/>
            <a:ext cx="4689767" cy="113324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VN" dirty="0"/>
              <a:t>STATISTIC</a:t>
            </a:r>
            <a:endParaRPr dirty="0"/>
          </a:p>
        </p:txBody>
      </p:sp>
      <p:sp>
        <p:nvSpPr>
          <p:cNvPr id="329" name="Google Shape;329;p22"/>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03</a:t>
            </a:r>
            <a:endParaRPr dirty="0"/>
          </a:p>
        </p:txBody>
      </p:sp>
      <p:sp>
        <p:nvSpPr>
          <p:cNvPr id="330" name="Google Shape;330;p22"/>
          <p:cNvSpPr txBox="1">
            <a:spLocks noGrp="1"/>
          </p:cNvSpPr>
          <p:nvPr>
            <p:ph type="subTitle" idx="1"/>
          </p:nvPr>
        </p:nvSpPr>
        <p:spPr>
          <a:xfrm>
            <a:off x="3760331" y="3952967"/>
            <a:ext cx="3068700" cy="3002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THỐNG KÊ</a:t>
            </a:r>
            <a:endParaRPr dirty="0"/>
          </a:p>
        </p:txBody>
      </p:sp>
      <p:cxnSp>
        <p:nvCxnSpPr>
          <p:cNvPr id="331" name="Google Shape;331;p22"/>
          <p:cNvCxnSpPr/>
          <p:nvPr/>
        </p:nvCxnSpPr>
        <p:spPr>
          <a:xfrm>
            <a:off x="3610750" y="2819725"/>
            <a:ext cx="0" cy="1433472"/>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15"/>
          <p:cNvSpPr txBox="1">
            <a:spLocks noGrp="1"/>
          </p:cNvSpPr>
          <p:nvPr>
            <p:ph type="title"/>
          </p:nvPr>
        </p:nvSpPr>
        <p:spPr>
          <a:xfrm>
            <a:off x="396375" y="396050"/>
            <a:ext cx="6551432" cy="1064850"/>
          </a:xfrm>
          <a:prstGeom prst="rect">
            <a:avLst/>
          </a:prstGeom>
          <a:noFill/>
          <a:ln>
            <a:noFill/>
          </a:ln>
        </p:spPr>
        <p:txBody>
          <a:bodyPr spcFirstLastPara="1" wrap="square" lIns="91425" tIns="91425" rIns="91425" bIns="91425" anchor="t" anchorCtr="0">
            <a:noAutofit/>
          </a:bodyPr>
          <a:lstStyle/>
          <a:p>
            <a:pPr lvl="0"/>
            <a:r>
              <a:rPr lang="en-US" sz="2300" dirty="0"/>
              <a:t>STATISTIC</a:t>
            </a:r>
            <a:br>
              <a:rPr lang="en-US" sz="2300" dirty="0"/>
            </a:br>
            <a:r>
              <a:rPr lang="en-US" sz="2300" dirty="0" err="1"/>
              <a:t>Một</a:t>
            </a:r>
            <a:r>
              <a:rPr lang="en-US" sz="2300" dirty="0"/>
              <a:t> </a:t>
            </a:r>
            <a:r>
              <a:rPr lang="en-US" sz="2300" dirty="0" err="1"/>
              <a:t>số</a:t>
            </a:r>
            <a:r>
              <a:rPr lang="en-US" sz="2300"/>
              <a:t> </a:t>
            </a:r>
            <a:endParaRPr sz="2000" i="1" dirty="0">
              <a:latin typeface="Montserrat"/>
              <a:ea typeface="Montserrat"/>
              <a:cs typeface="Montserrat"/>
              <a:sym typeface="Montserrat"/>
            </a:endParaRPr>
          </a:p>
        </p:txBody>
      </p:sp>
      <p:cxnSp>
        <p:nvCxnSpPr>
          <p:cNvPr id="246" name="Google Shape;246;p1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6" name="Rectangle 5">
            <a:extLst>
              <a:ext uri="{FF2B5EF4-FFF2-40B4-BE49-F238E27FC236}">
                <a16:creationId xmlns:a16="http://schemas.microsoft.com/office/drawing/2014/main" id="{13459A6B-46AE-D34A-A6E9-04174965BAD7}"/>
              </a:ext>
            </a:extLst>
          </p:cNvPr>
          <p:cNvSpPr/>
          <p:nvPr/>
        </p:nvSpPr>
        <p:spPr>
          <a:xfrm>
            <a:off x="396375" y="1548552"/>
            <a:ext cx="5090087" cy="30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Google Shape;244;p15">
            <a:extLst>
              <a:ext uri="{FF2B5EF4-FFF2-40B4-BE49-F238E27FC236}">
                <a16:creationId xmlns:a16="http://schemas.microsoft.com/office/drawing/2014/main" id="{2244DFFB-C9DB-3B40-A29F-5E1A336C2F52}"/>
              </a:ext>
            </a:extLst>
          </p:cNvPr>
          <p:cNvSpPr txBox="1"/>
          <p:nvPr/>
        </p:nvSpPr>
        <p:spPr>
          <a:xfrm>
            <a:off x="5604419" y="1460900"/>
            <a:ext cx="3475115" cy="1244146"/>
          </a:xfrm>
          <a:prstGeom prst="rect">
            <a:avLst/>
          </a:prstGeom>
          <a:noFill/>
          <a:ln>
            <a:noFill/>
          </a:ln>
        </p:spPr>
        <p:txBody>
          <a:bodyPr spcFirstLastPara="1" wrap="square" lIns="91425" tIns="91425" rIns="91425" bIns="91425" anchor="t" anchorCtr="0">
            <a:noAutofit/>
          </a:bodyPr>
          <a:lstStyle/>
          <a:p>
            <a:pPr marL="139700" lvl="0">
              <a:lnSpc>
                <a:spcPct val="175000"/>
              </a:lnSpc>
              <a:buClr>
                <a:schemeClr val="lt1"/>
              </a:buClr>
              <a:buSzPts val="1400"/>
            </a:pPr>
            <a:r>
              <a:rPr lang="en-VN" sz="1400" b="0" i="0" u="none" strike="noStrike" cap="none" dirty="0">
                <a:solidFill>
                  <a:schemeClr val="lt1"/>
                </a:solidFill>
                <a:latin typeface="Montserrat"/>
                <a:ea typeface="Montserrat"/>
                <a:cs typeface="Montserrat"/>
                <a:sym typeface="Montserrat"/>
              </a:rPr>
              <a:t>Keynote:</a:t>
            </a:r>
          </a:p>
          <a:p>
            <a:pPr fontAlgn="base"/>
            <a:r>
              <a:rPr lang="vi-VN" dirty="0">
                <a:solidFill>
                  <a:schemeClr val="bg1"/>
                </a:solidFill>
              </a:rPr>
              <a:t>Trung bình thời gian tự học của nhóm người có ý kiến tích cực nhất cao hơn so với các nhóm còn lại.</a:t>
            </a:r>
          </a:p>
          <a:p>
            <a:pPr fontAlgn="base"/>
            <a:r>
              <a:rPr lang="vi-VN" dirty="0">
                <a:solidFill>
                  <a:schemeClr val="bg1"/>
                </a:solidFill>
              </a:rPr>
              <a:t>Tương tự phân tích trước, nhóm người </a:t>
            </a:r>
            <a:r>
              <a:rPr lang="vi-VN" i="1" dirty="0">
                <a:solidFill>
                  <a:schemeClr val="bg1"/>
                </a:solidFill>
              </a:rPr>
              <a:t>‘không đồng ý’</a:t>
            </a:r>
            <a:r>
              <a:rPr lang="vi-VN" dirty="0">
                <a:solidFill>
                  <a:schemeClr val="bg1"/>
                </a:solidFill>
              </a:rPr>
              <a:t> có thời gian tự học thấp nhất. </a:t>
            </a:r>
          </a:p>
          <a:p>
            <a:pPr marL="139700" lvl="0">
              <a:lnSpc>
                <a:spcPct val="175000"/>
              </a:lnSpc>
              <a:buClr>
                <a:schemeClr val="lt1"/>
              </a:buClr>
              <a:buSzPts val="1400"/>
            </a:pPr>
            <a:r>
              <a:rPr lang="en-US" dirty="0"/>
              <a:t>.</a:t>
            </a:r>
            <a:endParaRPr lang="en-VN" sz="1400" b="0" i="0" u="none" strike="noStrike" cap="none" dirty="0">
              <a:solidFill>
                <a:schemeClr val="lt1"/>
              </a:solidFill>
              <a:latin typeface="Montserrat"/>
              <a:ea typeface="Montserrat"/>
              <a:cs typeface="Montserrat"/>
              <a:sym typeface="Montserrat"/>
            </a:endParaRPr>
          </a:p>
        </p:txBody>
      </p:sp>
      <p:pic>
        <p:nvPicPr>
          <p:cNvPr id="21508" name="Picture 4">
            <a:extLst>
              <a:ext uri="{FF2B5EF4-FFF2-40B4-BE49-F238E27FC236}">
                <a16:creationId xmlns:a16="http://schemas.microsoft.com/office/drawing/2014/main" id="{94F52545-E50C-F742-851B-2F3AA0BE1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06" y="1645248"/>
            <a:ext cx="3918423" cy="284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3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1"/>
          <p:cNvSpPr txBox="1">
            <a:spLocks noGrp="1"/>
          </p:cNvSpPr>
          <p:nvPr>
            <p:ph type="title"/>
          </p:nvPr>
        </p:nvSpPr>
        <p:spPr>
          <a:xfrm>
            <a:off x="924870" y="760375"/>
            <a:ext cx="572993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Cảm ơn đã lắng nghe!</a:t>
            </a:r>
            <a:endParaRPr/>
          </a:p>
        </p:txBody>
      </p:sp>
      <p:sp>
        <p:nvSpPr>
          <p:cNvPr id="448" name="Google Shape;448;p31"/>
          <p:cNvSpPr txBox="1">
            <a:spLocks noGrp="1"/>
          </p:cNvSpPr>
          <p:nvPr>
            <p:ph type="subTitle" idx="1"/>
          </p:nvPr>
        </p:nvSpPr>
        <p:spPr>
          <a:xfrm>
            <a:off x="924875" y="1684275"/>
            <a:ext cx="3305400" cy="109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Mời thầy và các bạn đặt câu hỏi</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cxnSp>
        <p:nvCxnSpPr>
          <p:cNvPr id="449" name="Google Shape;449;p31"/>
          <p:cNvCxnSpPr/>
          <p:nvPr/>
        </p:nvCxnSpPr>
        <p:spPr>
          <a:xfrm>
            <a:off x="1013400" y="345807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3"/>
          <p:cNvSpPr txBox="1"/>
          <p:nvPr/>
        </p:nvSpPr>
        <p:spPr>
          <a:xfrm>
            <a:off x="5249676" y="1223825"/>
            <a:ext cx="1755423" cy="32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83838"/>
              </a:buClr>
              <a:buSzPts val="1800"/>
              <a:buFont typeface="Julius Sans One"/>
              <a:buNone/>
            </a:pPr>
            <a:r>
              <a:rPr lang="en-US" sz="1800" b="1" i="0" u="none" strike="noStrike" cap="none" dirty="0" err="1">
                <a:solidFill>
                  <a:schemeClr val="lt1"/>
                </a:solidFill>
                <a:latin typeface="Montserrat ExtraBold"/>
                <a:ea typeface="Montserrat ExtraBold"/>
                <a:cs typeface="Montserrat ExtraBold"/>
                <a:sym typeface="Montserrat ExtraBold"/>
              </a:rPr>
              <a:t>Giới</a:t>
            </a:r>
            <a:r>
              <a:rPr lang="en-US" sz="1800" b="1" i="0" u="none" strike="noStrike" cap="none" dirty="0">
                <a:solidFill>
                  <a:schemeClr val="lt1"/>
                </a:solidFill>
                <a:latin typeface="Montserrat ExtraBold"/>
                <a:ea typeface="Montserrat ExtraBold"/>
                <a:cs typeface="Montserrat ExtraBold"/>
                <a:sym typeface="Montserrat ExtraBold"/>
              </a:rPr>
              <a:t> </a:t>
            </a:r>
            <a:r>
              <a:rPr lang="en-US" sz="1800" b="1" i="0" u="none" strike="noStrike" cap="none" dirty="0" err="1">
                <a:solidFill>
                  <a:schemeClr val="lt1"/>
                </a:solidFill>
                <a:latin typeface="Montserrat ExtraBold"/>
                <a:ea typeface="Montserrat ExtraBold"/>
                <a:cs typeface="Montserrat ExtraBold"/>
                <a:sym typeface="Montserrat ExtraBold"/>
              </a:rPr>
              <a:t>thiệu</a:t>
            </a:r>
            <a:r>
              <a:rPr lang="en-US" sz="1800" b="1" i="0" u="none" strike="noStrike" cap="none" dirty="0">
                <a:solidFill>
                  <a:schemeClr val="lt1"/>
                </a:solidFill>
                <a:latin typeface="Montserrat ExtraBold"/>
                <a:ea typeface="Montserrat ExtraBold"/>
                <a:cs typeface="Montserrat ExtraBold"/>
                <a:sym typeface="Montserrat ExtraBold"/>
              </a:rPr>
              <a:t>  </a:t>
            </a:r>
            <a:endParaRPr dirty="0"/>
          </a:p>
        </p:txBody>
      </p:sp>
      <p:sp>
        <p:nvSpPr>
          <p:cNvPr id="113" name="Google Shape;113;p3"/>
          <p:cNvSpPr txBox="1"/>
          <p:nvPr/>
        </p:nvSpPr>
        <p:spPr>
          <a:xfrm>
            <a:off x="118413" y="1988429"/>
            <a:ext cx="3789718" cy="325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83838"/>
              </a:buClr>
              <a:buSzPts val="1800"/>
              <a:buFont typeface="Julius Sans One"/>
              <a:buNone/>
            </a:pPr>
            <a:endParaRPr dirty="0"/>
          </a:p>
        </p:txBody>
      </p:sp>
      <p:sp>
        <p:nvSpPr>
          <p:cNvPr id="115" name="Google Shape;115;p3"/>
          <p:cNvSpPr txBox="1"/>
          <p:nvPr/>
        </p:nvSpPr>
        <p:spPr>
          <a:xfrm>
            <a:off x="906449" y="3371187"/>
            <a:ext cx="3010213" cy="325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83838"/>
              </a:buClr>
              <a:buSzPts val="1800"/>
              <a:buFont typeface="Julius Sans One"/>
              <a:buNone/>
            </a:pPr>
            <a:r>
              <a:rPr lang="en-US" sz="1800" b="1" dirty="0">
                <a:solidFill>
                  <a:schemeClr val="lt1"/>
                </a:solidFill>
                <a:latin typeface="Montserrat ExtraBold"/>
                <a:sym typeface="Montserrat ExtraBold"/>
              </a:rPr>
              <a:t>Conclusion</a:t>
            </a:r>
            <a:endParaRPr dirty="0"/>
          </a:p>
        </p:txBody>
      </p:sp>
      <p:sp>
        <p:nvSpPr>
          <p:cNvPr id="116" name="Google Shape;116;p3"/>
          <p:cNvSpPr txBox="1"/>
          <p:nvPr/>
        </p:nvSpPr>
        <p:spPr>
          <a:xfrm>
            <a:off x="5249676" y="4090318"/>
            <a:ext cx="3193800" cy="32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83838"/>
              </a:buClr>
              <a:buSzPts val="1800"/>
              <a:buFont typeface="Julius Sans One"/>
              <a:buNone/>
            </a:pPr>
            <a:r>
              <a:rPr lang="en-US" sz="1800" b="1" dirty="0">
                <a:solidFill>
                  <a:schemeClr val="lt1"/>
                </a:solidFill>
                <a:latin typeface="Montserrat ExtraBold"/>
                <a:sym typeface="Montserrat ExtraBold"/>
              </a:rPr>
              <a:t>Q/A</a:t>
            </a:r>
            <a:endParaRPr dirty="0"/>
          </a:p>
        </p:txBody>
      </p:sp>
      <p:grpSp>
        <p:nvGrpSpPr>
          <p:cNvPr id="117" name="Google Shape;117;p3"/>
          <p:cNvGrpSpPr/>
          <p:nvPr/>
        </p:nvGrpSpPr>
        <p:grpSpPr>
          <a:xfrm>
            <a:off x="3961296" y="1003364"/>
            <a:ext cx="1221407" cy="3657600"/>
            <a:chOff x="3875594" y="748759"/>
            <a:chExt cx="1374083" cy="4114800"/>
          </a:xfrm>
        </p:grpSpPr>
        <p:sp>
          <p:nvSpPr>
            <p:cNvPr id="118" name="Google Shape;118;p3"/>
            <p:cNvSpPr txBox="1"/>
            <p:nvPr/>
          </p:nvSpPr>
          <p:spPr>
            <a:xfrm>
              <a:off x="4229700" y="1045018"/>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01</a:t>
              </a:r>
              <a:endParaRPr/>
            </a:p>
          </p:txBody>
        </p:sp>
        <p:sp>
          <p:nvSpPr>
            <p:cNvPr id="119" name="Google Shape;119;p3"/>
            <p:cNvSpPr txBox="1"/>
            <p:nvPr/>
          </p:nvSpPr>
          <p:spPr>
            <a:xfrm>
              <a:off x="4229700" y="183790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02</a:t>
              </a:r>
              <a:endParaRPr/>
            </a:p>
          </p:txBody>
        </p:sp>
        <p:sp>
          <p:nvSpPr>
            <p:cNvPr id="120" name="Google Shape;120;p3"/>
            <p:cNvSpPr txBox="1"/>
            <p:nvPr/>
          </p:nvSpPr>
          <p:spPr>
            <a:xfrm>
              <a:off x="4218743" y="266587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03</a:t>
              </a:r>
              <a:endParaRPr/>
            </a:p>
          </p:txBody>
        </p:sp>
        <p:sp>
          <p:nvSpPr>
            <p:cNvPr id="121" name="Google Shape;121;p3"/>
            <p:cNvSpPr txBox="1"/>
            <p:nvPr/>
          </p:nvSpPr>
          <p:spPr>
            <a:xfrm>
              <a:off x="4218743" y="345028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04</a:t>
              </a:r>
              <a:endParaRPr/>
            </a:p>
          </p:txBody>
        </p:sp>
        <p:sp>
          <p:nvSpPr>
            <p:cNvPr id="122" name="Google Shape;122;p3"/>
            <p:cNvSpPr txBox="1"/>
            <p:nvPr/>
          </p:nvSpPr>
          <p:spPr>
            <a:xfrm>
              <a:off x="4218743" y="4259308"/>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05</a:t>
              </a:r>
              <a:endParaRPr/>
            </a:p>
          </p:txBody>
        </p:sp>
        <p:grpSp>
          <p:nvGrpSpPr>
            <p:cNvPr id="123" name="Google Shape;123;p3"/>
            <p:cNvGrpSpPr/>
            <p:nvPr/>
          </p:nvGrpSpPr>
          <p:grpSpPr>
            <a:xfrm rot="10800000">
              <a:off x="3875594" y="748759"/>
              <a:ext cx="1374083" cy="4114800"/>
              <a:chOff x="7282415" y="240845"/>
              <a:chExt cx="663440" cy="1986725"/>
            </a:xfrm>
          </p:grpSpPr>
          <p:grpSp>
            <p:nvGrpSpPr>
              <p:cNvPr id="124" name="Google Shape;124;p3"/>
              <p:cNvGrpSpPr/>
              <p:nvPr/>
            </p:nvGrpSpPr>
            <p:grpSpPr>
              <a:xfrm rot="5400000">
                <a:off x="6815605" y="707655"/>
                <a:ext cx="1597060" cy="663440"/>
                <a:chOff x="6796238" y="3158297"/>
                <a:chExt cx="1630318" cy="677257"/>
              </a:xfrm>
            </p:grpSpPr>
            <p:cxnSp>
              <p:nvCxnSpPr>
                <p:cNvPr id="125" name="Google Shape;125;p3"/>
                <p:cNvCxnSpPr/>
                <p:nvPr/>
              </p:nvCxnSpPr>
              <p:spPr>
                <a:xfrm>
                  <a:off x="7012244" y="3664854"/>
                  <a:ext cx="0" cy="170700"/>
                </a:xfrm>
                <a:prstGeom prst="straightConnector1">
                  <a:avLst/>
                </a:prstGeom>
                <a:noFill/>
                <a:ln w="9525" cap="flat" cmpd="sng">
                  <a:solidFill>
                    <a:srgbClr val="FFAB40"/>
                  </a:solidFill>
                  <a:prstDash val="solid"/>
                  <a:round/>
                  <a:headEnd type="none" w="sm" len="sm"/>
                  <a:tailEnd type="diamond" w="med" len="med"/>
                </a:ln>
              </p:spPr>
            </p:cxnSp>
            <p:cxnSp>
              <p:nvCxnSpPr>
                <p:cNvPr id="126" name="Google Shape;126;p3"/>
                <p:cNvCxnSpPr/>
                <p:nvPr/>
              </p:nvCxnSpPr>
              <p:spPr>
                <a:xfrm>
                  <a:off x="7810957" y="3664854"/>
                  <a:ext cx="0" cy="170700"/>
                </a:xfrm>
                <a:prstGeom prst="straightConnector1">
                  <a:avLst/>
                </a:prstGeom>
                <a:noFill/>
                <a:ln w="9525" cap="flat" cmpd="sng">
                  <a:solidFill>
                    <a:srgbClr val="FFAB40"/>
                  </a:solidFill>
                  <a:prstDash val="solid"/>
                  <a:round/>
                  <a:headEnd type="none" w="sm" len="sm"/>
                  <a:tailEnd type="diamond" w="med" len="med"/>
                </a:ln>
              </p:spPr>
            </p:cxnSp>
            <p:cxnSp>
              <p:nvCxnSpPr>
                <p:cNvPr id="127" name="Google Shape;127;p3"/>
                <p:cNvCxnSpPr/>
                <p:nvPr/>
              </p:nvCxnSpPr>
              <p:spPr>
                <a:xfrm rot="10800000">
                  <a:off x="8196652" y="3170826"/>
                  <a:ext cx="0" cy="169800"/>
                </a:xfrm>
                <a:prstGeom prst="straightConnector1">
                  <a:avLst/>
                </a:prstGeom>
                <a:noFill/>
                <a:ln w="9525" cap="flat" cmpd="sng">
                  <a:solidFill>
                    <a:srgbClr val="FFAB40"/>
                  </a:solidFill>
                  <a:prstDash val="solid"/>
                  <a:round/>
                  <a:headEnd type="none" w="sm" len="sm"/>
                  <a:tailEnd type="diamond" w="med" len="med"/>
                </a:ln>
              </p:spPr>
            </p:cxnSp>
            <p:cxnSp>
              <p:nvCxnSpPr>
                <p:cNvPr id="128" name="Google Shape;128;p3"/>
                <p:cNvCxnSpPr/>
                <p:nvPr/>
              </p:nvCxnSpPr>
              <p:spPr>
                <a:xfrm rot="10800000">
                  <a:off x="7411601" y="3158297"/>
                  <a:ext cx="0" cy="170700"/>
                </a:xfrm>
                <a:prstGeom prst="straightConnector1">
                  <a:avLst/>
                </a:prstGeom>
                <a:noFill/>
                <a:ln w="9525" cap="flat" cmpd="sng">
                  <a:solidFill>
                    <a:srgbClr val="FFAB40"/>
                  </a:solidFill>
                  <a:prstDash val="solid"/>
                  <a:round/>
                  <a:headEnd type="none" w="sm" len="sm"/>
                  <a:tailEnd type="diamond" w="med" len="med"/>
                </a:ln>
              </p:spPr>
            </p:cxnSp>
            <p:grpSp>
              <p:nvGrpSpPr>
                <p:cNvPr id="129" name="Google Shape;129;p3"/>
                <p:cNvGrpSpPr/>
                <p:nvPr/>
              </p:nvGrpSpPr>
              <p:grpSpPr>
                <a:xfrm>
                  <a:off x="6796238" y="3311904"/>
                  <a:ext cx="1630318" cy="377698"/>
                  <a:chOff x="6796238" y="3311904"/>
                  <a:chExt cx="1630318" cy="377698"/>
                </a:xfrm>
              </p:grpSpPr>
              <p:sp>
                <p:nvSpPr>
                  <p:cNvPr id="130" name="Google Shape;130;p3"/>
                  <p:cNvSpPr/>
                  <p:nvPr/>
                </p:nvSpPr>
                <p:spPr>
                  <a:xfrm>
                    <a:off x="7628206" y="3311905"/>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3" name="Google Shape;133;p3"/>
              <p:cNvGrpSpPr/>
              <p:nvPr/>
            </p:nvGrpSpPr>
            <p:grpSpPr>
              <a:xfrm rot="5400000">
                <a:off x="6740368" y="1172557"/>
                <a:ext cx="1597060" cy="512966"/>
                <a:chOff x="6796238" y="3311904"/>
                <a:chExt cx="1630318" cy="523649"/>
              </a:xfrm>
            </p:grpSpPr>
            <p:cxnSp>
              <p:nvCxnSpPr>
                <p:cNvPr id="134" name="Google Shape;134;p3"/>
                <p:cNvCxnSpPr/>
                <p:nvPr/>
              </p:nvCxnSpPr>
              <p:spPr>
                <a:xfrm>
                  <a:off x="8209611" y="3664853"/>
                  <a:ext cx="0" cy="170700"/>
                </a:xfrm>
                <a:prstGeom prst="straightConnector1">
                  <a:avLst/>
                </a:prstGeom>
                <a:noFill/>
                <a:ln w="9525" cap="flat" cmpd="sng">
                  <a:solidFill>
                    <a:srgbClr val="FFAB40"/>
                  </a:solidFill>
                  <a:prstDash val="solid"/>
                  <a:round/>
                  <a:headEnd type="none" w="sm" len="sm"/>
                  <a:tailEnd type="diamond" w="med" len="med"/>
                </a:ln>
              </p:spPr>
            </p:cxnSp>
            <p:grpSp>
              <p:nvGrpSpPr>
                <p:cNvPr id="135" name="Google Shape;135;p3"/>
                <p:cNvGrpSpPr/>
                <p:nvPr/>
              </p:nvGrpSpPr>
              <p:grpSpPr>
                <a:xfrm>
                  <a:off x="6796238" y="3311904"/>
                  <a:ext cx="1630318" cy="377698"/>
                  <a:chOff x="6796238" y="3311904"/>
                  <a:chExt cx="1630318" cy="377698"/>
                </a:xfrm>
              </p:grpSpPr>
              <p:sp>
                <p:nvSpPr>
                  <p:cNvPr id="136" name="Google Shape;136;p3"/>
                  <p:cNvSpPr/>
                  <p:nvPr/>
                </p:nvSpPr>
                <p:spPr>
                  <a:xfrm>
                    <a:off x="7628206" y="3311905"/>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139" name="Google Shape;139;p3"/>
          <p:cNvSpPr txBox="1">
            <a:spLocks noGrp="1"/>
          </p:cNvSpPr>
          <p:nvPr>
            <p:ph type="subTitle" idx="1"/>
          </p:nvPr>
        </p:nvSpPr>
        <p:spPr>
          <a:xfrm>
            <a:off x="5249676" y="1453244"/>
            <a:ext cx="2454000" cy="23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1100" dirty="0" err="1">
                <a:solidFill>
                  <a:srgbClr val="FFAB40"/>
                </a:solidFill>
              </a:rPr>
              <a:t>Giới</a:t>
            </a:r>
            <a:r>
              <a:rPr lang="en-US" sz="1100" dirty="0">
                <a:solidFill>
                  <a:srgbClr val="FFAB40"/>
                </a:solidFill>
              </a:rPr>
              <a:t> </a:t>
            </a:r>
            <a:r>
              <a:rPr lang="en-US" sz="1100" dirty="0" err="1">
                <a:solidFill>
                  <a:srgbClr val="FFAB40"/>
                </a:solidFill>
              </a:rPr>
              <a:t>thiệu</a:t>
            </a:r>
            <a:r>
              <a:rPr lang="en-US" sz="1100" dirty="0">
                <a:solidFill>
                  <a:srgbClr val="FFAB40"/>
                </a:solidFill>
              </a:rPr>
              <a:t> </a:t>
            </a:r>
            <a:r>
              <a:rPr lang="en-US" sz="1100" dirty="0" err="1">
                <a:solidFill>
                  <a:srgbClr val="FFAB40"/>
                </a:solidFill>
              </a:rPr>
              <a:t>về</a:t>
            </a:r>
            <a:r>
              <a:rPr lang="en-US" sz="1100" dirty="0">
                <a:solidFill>
                  <a:srgbClr val="FFAB40"/>
                </a:solidFill>
              </a:rPr>
              <a:t> </a:t>
            </a:r>
            <a:r>
              <a:rPr lang="en-US" sz="1100" dirty="0" err="1">
                <a:solidFill>
                  <a:srgbClr val="FFAB40"/>
                </a:solidFill>
              </a:rPr>
              <a:t>khảo</a:t>
            </a:r>
            <a:r>
              <a:rPr lang="en-US" sz="1100" dirty="0">
                <a:solidFill>
                  <a:srgbClr val="FFAB40"/>
                </a:solidFill>
              </a:rPr>
              <a:t> </a:t>
            </a:r>
            <a:r>
              <a:rPr lang="en-US" sz="1100" dirty="0" err="1">
                <a:solidFill>
                  <a:srgbClr val="FFAB40"/>
                </a:solidFill>
              </a:rPr>
              <a:t>sát</a:t>
            </a:r>
            <a:endParaRPr sz="1100" dirty="0">
              <a:solidFill>
                <a:srgbClr val="FFAB40"/>
              </a:solidFill>
            </a:endParaRPr>
          </a:p>
        </p:txBody>
      </p:sp>
      <p:sp>
        <p:nvSpPr>
          <p:cNvPr id="140" name="Google Shape;140;p3"/>
          <p:cNvSpPr txBox="1"/>
          <p:nvPr/>
        </p:nvSpPr>
        <p:spPr>
          <a:xfrm>
            <a:off x="1529891" y="1966508"/>
            <a:ext cx="2454000" cy="236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1800"/>
              <a:buFont typeface="Montserrat"/>
              <a:buNone/>
            </a:pPr>
            <a:endParaRPr dirty="0"/>
          </a:p>
        </p:txBody>
      </p:sp>
      <p:sp>
        <p:nvSpPr>
          <p:cNvPr id="141" name="Google Shape;141;p3"/>
          <p:cNvSpPr txBox="1"/>
          <p:nvPr/>
        </p:nvSpPr>
        <p:spPr>
          <a:xfrm>
            <a:off x="5266456" y="2923842"/>
            <a:ext cx="2454000" cy="2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800"/>
              <a:buFont typeface="Montserrat"/>
              <a:buNone/>
            </a:pPr>
            <a:r>
              <a:rPr lang="en-US" sz="1100" dirty="0" err="1">
                <a:solidFill>
                  <a:srgbClr val="FFAB40"/>
                </a:solidFill>
                <a:latin typeface="Montserrat"/>
                <a:sym typeface="Montserrat"/>
              </a:rPr>
              <a:t>Thống</a:t>
            </a:r>
            <a:r>
              <a:rPr lang="en-US" sz="1100" dirty="0">
                <a:solidFill>
                  <a:srgbClr val="FFAB40"/>
                </a:solidFill>
                <a:latin typeface="Montserrat"/>
                <a:sym typeface="Montserrat"/>
              </a:rPr>
              <a:t> </a:t>
            </a:r>
            <a:r>
              <a:rPr lang="en-US" sz="1100" dirty="0" err="1">
                <a:solidFill>
                  <a:srgbClr val="FFAB40"/>
                </a:solidFill>
                <a:latin typeface="Montserrat"/>
                <a:sym typeface="Montserrat"/>
              </a:rPr>
              <a:t>kê</a:t>
            </a:r>
            <a:endParaRPr dirty="0"/>
          </a:p>
        </p:txBody>
      </p:sp>
      <p:sp>
        <p:nvSpPr>
          <p:cNvPr id="142" name="Google Shape;142;p3"/>
          <p:cNvSpPr txBox="1"/>
          <p:nvPr/>
        </p:nvSpPr>
        <p:spPr>
          <a:xfrm>
            <a:off x="1454127" y="3643618"/>
            <a:ext cx="2454000" cy="236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1800"/>
              <a:buFont typeface="Montserrat"/>
              <a:buNone/>
            </a:pPr>
            <a:r>
              <a:rPr lang="en-US" sz="1100" dirty="0" err="1">
                <a:solidFill>
                  <a:srgbClr val="FFAB40"/>
                </a:solidFill>
                <a:latin typeface="Montserrat"/>
                <a:sym typeface="Montserrat"/>
              </a:rPr>
              <a:t>Kết</a:t>
            </a:r>
            <a:r>
              <a:rPr lang="en-US" sz="1100" dirty="0">
                <a:solidFill>
                  <a:srgbClr val="FFAB40"/>
                </a:solidFill>
                <a:latin typeface="Montserrat"/>
                <a:sym typeface="Montserrat"/>
              </a:rPr>
              <a:t> </a:t>
            </a:r>
            <a:r>
              <a:rPr lang="en-US" sz="1100" dirty="0" err="1">
                <a:solidFill>
                  <a:srgbClr val="FFAB40"/>
                </a:solidFill>
                <a:latin typeface="Montserrat"/>
                <a:sym typeface="Montserrat"/>
              </a:rPr>
              <a:t>luận</a:t>
            </a:r>
            <a:endParaRPr dirty="0"/>
          </a:p>
        </p:txBody>
      </p:sp>
      <p:sp>
        <p:nvSpPr>
          <p:cNvPr id="143" name="Google Shape;143;p3"/>
          <p:cNvSpPr txBox="1"/>
          <p:nvPr/>
        </p:nvSpPr>
        <p:spPr>
          <a:xfrm>
            <a:off x="5249644" y="4484023"/>
            <a:ext cx="2454000" cy="2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800"/>
              <a:buFont typeface="Montserrat"/>
              <a:buNone/>
            </a:pPr>
            <a:r>
              <a:rPr lang="en-US" sz="1100" dirty="0" err="1">
                <a:solidFill>
                  <a:srgbClr val="FFAB40"/>
                </a:solidFill>
                <a:latin typeface="Montserrat"/>
                <a:sym typeface="Montserrat"/>
              </a:rPr>
              <a:t>Hỏi</a:t>
            </a:r>
            <a:r>
              <a:rPr lang="en-US" sz="1100" dirty="0">
                <a:solidFill>
                  <a:srgbClr val="FFAB40"/>
                </a:solidFill>
                <a:latin typeface="Montserrat"/>
                <a:sym typeface="Montserrat"/>
              </a:rPr>
              <a:t> </a:t>
            </a:r>
            <a:r>
              <a:rPr lang="en-US" sz="1100" dirty="0" err="1">
                <a:solidFill>
                  <a:srgbClr val="FFAB40"/>
                </a:solidFill>
                <a:latin typeface="Montserrat"/>
                <a:sym typeface="Montserrat"/>
              </a:rPr>
              <a:t>đáp</a:t>
            </a:r>
            <a:endParaRPr dirty="0"/>
          </a:p>
        </p:txBody>
      </p:sp>
      <p:sp>
        <p:nvSpPr>
          <p:cNvPr id="144" name="Google Shape;144;p3"/>
          <p:cNvSpPr txBox="1">
            <a:spLocks noGrp="1"/>
          </p:cNvSpPr>
          <p:nvPr>
            <p:ph type="title"/>
          </p:nvPr>
        </p:nvSpPr>
        <p:spPr>
          <a:xfrm>
            <a:off x="396375" y="396050"/>
            <a:ext cx="4592004"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a:t>Nội dung</a:t>
            </a:r>
            <a:endParaRPr sz="2000" i="1">
              <a:latin typeface="Montserrat"/>
              <a:ea typeface="Montserrat"/>
              <a:cs typeface="Montserrat"/>
              <a:sym typeface="Montserrat"/>
            </a:endParaRPr>
          </a:p>
        </p:txBody>
      </p:sp>
      <p:cxnSp>
        <p:nvCxnSpPr>
          <p:cNvPr id="145" name="Google Shape;145;p3"/>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6" name="Google Shape;112;p3">
            <a:extLst>
              <a:ext uri="{FF2B5EF4-FFF2-40B4-BE49-F238E27FC236}">
                <a16:creationId xmlns:a16="http://schemas.microsoft.com/office/drawing/2014/main" id="{4B5350AC-94C7-BB4A-9C25-76F00B415ED2}"/>
              </a:ext>
            </a:extLst>
          </p:cNvPr>
          <p:cNvSpPr txBox="1"/>
          <p:nvPr/>
        </p:nvSpPr>
        <p:spPr>
          <a:xfrm>
            <a:off x="2344663" y="1969974"/>
            <a:ext cx="1755423" cy="32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83838"/>
              </a:buClr>
              <a:buSzPts val="1800"/>
              <a:buFont typeface="Julius Sans One"/>
              <a:buNone/>
            </a:pPr>
            <a:r>
              <a:rPr lang="en-US" sz="1800" b="1" i="0" u="none" strike="noStrike" cap="none" dirty="0">
                <a:solidFill>
                  <a:schemeClr val="lt1"/>
                </a:solidFill>
                <a:latin typeface="Montserrat ExtraBold"/>
                <a:ea typeface="Montserrat ExtraBold"/>
                <a:cs typeface="Montserrat ExtraBold"/>
                <a:sym typeface="Montserrat ExtraBold"/>
              </a:rPr>
              <a:t>  </a:t>
            </a:r>
            <a:endParaRPr dirty="0"/>
          </a:p>
        </p:txBody>
      </p:sp>
      <p:sp>
        <p:nvSpPr>
          <p:cNvPr id="37" name="Google Shape;112;p3">
            <a:extLst>
              <a:ext uri="{FF2B5EF4-FFF2-40B4-BE49-F238E27FC236}">
                <a16:creationId xmlns:a16="http://schemas.microsoft.com/office/drawing/2014/main" id="{ED00D031-67E0-0A4C-80AE-1647DCC828B3}"/>
              </a:ext>
            </a:extLst>
          </p:cNvPr>
          <p:cNvSpPr txBox="1"/>
          <p:nvPr/>
        </p:nvSpPr>
        <p:spPr>
          <a:xfrm>
            <a:off x="2090365" y="1962006"/>
            <a:ext cx="1755423" cy="325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83838"/>
              </a:buClr>
              <a:buSzPts val="1800"/>
              <a:buFont typeface="Julius Sans One"/>
              <a:buNone/>
            </a:pPr>
            <a:r>
              <a:rPr lang="en-US" sz="1800" b="1" dirty="0">
                <a:solidFill>
                  <a:schemeClr val="lt1"/>
                </a:solidFill>
                <a:latin typeface="Montserrat ExtraBold"/>
                <a:sym typeface="Montserrat ExtraBold"/>
              </a:rPr>
              <a:t>Relationship</a:t>
            </a:r>
            <a:endParaRPr dirty="0"/>
          </a:p>
        </p:txBody>
      </p:sp>
      <p:sp>
        <p:nvSpPr>
          <p:cNvPr id="39" name="Google Shape;139;p3">
            <a:extLst>
              <a:ext uri="{FF2B5EF4-FFF2-40B4-BE49-F238E27FC236}">
                <a16:creationId xmlns:a16="http://schemas.microsoft.com/office/drawing/2014/main" id="{9B01246A-D887-3142-887D-AA79241144F7}"/>
              </a:ext>
            </a:extLst>
          </p:cNvPr>
          <p:cNvSpPr txBox="1">
            <a:spLocks/>
          </p:cNvSpPr>
          <p:nvPr/>
        </p:nvSpPr>
        <p:spPr>
          <a:xfrm>
            <a:off x="1853991" y="2202093"/>
            <a:ext cx="2454000" cy="2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en-US" sz="1100" dirty="0" err="1">
                <a:solidFill>
                  <a:srgbClr val="FFAB40"/>
                </a:solidFill>
              </a:rPr>
              <a:t>Mối</a:t>
            </a:r>
            <a:r>
              <a:rPr lang="en-US" sz="1100" dirty="0">
                <a:solidFill>
                  <a:srgbClr val="FFAB40"/>
                </a:solidFill>
              </a:rPr>
              <a:t> </a:t>
            </a:r>
            <a:r>
              <a:rPr lang="en-US" sz="1100" dirty="0" err="1">
                <a:solidFill>
                  <a:srgbClr val="FFAB40"/>
                </a:solidFill>
              </a:rPr>
              <a:t>quan</a:t>
            </a:r>
            <a:r>
              <a:rPr lang="en-US" sz="1100" dirty="0">
                <a:solidFill>
                  <a:srgbClr val="FFAB40"/>
                </a:solidFill>
              </a:rPr>
              <a:t> </a:t>
            </a:r>
            <a:r>
              <a:rPr lang="en-US" sz="1100" dirty="0" err="1">
                <a:solidFill>
                  <a:srgbClr val="FFAB40"/>
                </a:solidFill>
              </a:rPr>
              <a:t>hệ</a:t>
            </a:r>
            <a:r>
              <a:rPr lang="en-US" sz="1100" dirty="0">
                <a:solidFill>
                  <a:srgbClr val="FFAB40"/>
                </a:solidFill>
              </a:rPr>
              <a:t> </a:t>
            </a:r>
            <a:r>
              <a:rPr lang="en-US" sz="1100" dirty="0" err="1">
                <a:solidFill>
                  <a:srgbClr val="FFAB40"/>
                </a:solidFill>
              </a:rPr>
              <a:t>giữa</a:t>
            </a:r>
            <a:r>
              <a:rPr lang="en-US" sz="1100" dirty="0">
                <a:solidFill>
                  <a:srgbClr val="FFAB40"/>
                </a:solidFill>
              </a:rPr>
              <a:t> </a:t>
            </a:r>
            <a:r>
              <a:rPr lang="en-US" sz="1100" dirty="0" err="1">
                <a:solidFill>
                  <a:srgbClr val="FFAB40"/>
                </a:solidFill>
              </a:rPr>
              <a:t>các</a:t>
            </a:r>
            <a:r>
              <a:rPr lang="en-US" sz="1100" dirty="0">
                <a:solidFill>
                  <a:srgbClr val="FFAB40"/>
                </a:solidFill>
              </a:rPr>
              <a:t> </a:t>
            </a:r>
            <a:r>
              <a:rPr lang="en-US" sz="1100" dirty="0" err="1">
                <a:solidFill>
                  <a:srgbClr val="FFAB40"/>
                </a:solidFill>
              </a:rPr>
              <a:t>biến</a:t>
            </a:r>
            <a:endParaRPr lang="en-US" sz="1100" dirty="0">
              <a:solidFill>
                <a:srgbClr val="FFAB40"/>
              </a:solidFill>
            </a:endParaRPr>
          </a:p>
        </p:txBody>
      </p:sp>
      <p:sp>
        <p:nvSpPr>
          <p:cNvPr id="41" name="Google Shape;112;p3">
            <a:extLst>
              <a:ext uri="{FF2B5EF4-FFF2-40B4-BE49-F238E27FC236}">
                <a16:creationId xmlns:a16="http://schemas.microsoft.com/office/drawing/2014/main" id="{FED7E191-18AD-5D4D-8D4B-D820E20945A1}"/>
              </a:ext>
            </a:extLst>
          </p:cNvPr>
          <p:cNvSpPr txBox="1"/>
          <p:nvPr/>
        </p:nvSpPr>
        <p:spPr>
          <a:xfrm>
            <a:off x="5266454" y="2668355"/>
            <a:ext cx="1755423" cy="32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83838"/>
              </a:buClr>
              <a:buSzPts val="1800"/>
              <a:buFont typeface="Julius Sans One"/>
              <a:buNone/>
            </a:pPr>
            <a:r>
              <a:rPr lang="en-US" sz="1800" b="1" dirty="0">
                <a:solidFill>
                  <a:schemeClr val="lt1"/>
                </a:solidFill>
                <a:latin typeface="Montserrat ExtraBold"/>
                <a:ea typeface="Montserrat ExtraBold"/>
                <a:cs typeface="Montserrat ExtraBold"/>
                <a:sym typeface="Montserrat ExtraBold"/>
              </a:rPr>
              <a:t>Statistic</a:t>
            </a:r>
            <a:r>
              <a:rPr lang="en-US" sz="1800" b="1" i="0" u="none" strike="noStrike" cap="none" dirty="0">
                <a:solidFill>
                  <a:schemeClr val="lt1"/>
                </a:solidFill>
                <a:latin typeface="Montserrat ExtraBold"/>
                <a:ea typeface="Montserrat ExtraBold"/>
                <a:cs typeface="Montserrat ExtraBold"/>
                <a:sym typeface="Montserrat ExtraBold"/>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2670" y="3430834"/>
            <a:ext cx="306870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err="1"/>
              <a:t>Giới</a:t>
            </a:r>
            <a:r>
              <a:rPr lang="en-US" dirty="0"/>
              <a:t> </a:t>
            </a:r>
            <a:r>
              <a:rPr lang="en-US" dirty="0" err="1"/>
              <a:t>thiệu</a:t>
            </a:r>
            <a:endParaRPr dirty="0"/>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a:t>01</a:t>
            </a:r>
            <a:endParaRPr/>
          </a:p>
        </p:txBody>
      </p:sp>
      <p:sp>
        <p:nvSpPr>
          <p:cNvPr id="152" name="Google Shape;152;p4"/>
          <p:cNvSpPr txBox="1">
            <a:spLocks noGrp="1"/>
          </p:cNvSpPr>
          <p:nvPr>
            <p:ph type="subTitle" idx="1"/>
          </p:nvPr>
        </p:nvSpPr>
        <p:spPr>
          <a:xfrm>
            <a:off x="3762670" y="3948854"/>
            <a:ext cx="3068700" cy="30434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t>Giới</a:t>
            </a:r>
            <a:r>
              <a:rPr lang="en-US" dirty="0"/>
              <a:t> </a:t>
            </a:r>
            <a:r>
              <a:rPr lang="en-US" dirty="0" err="1"/>
              <a:t>thiệu</a:t>
            </a:r>
            <a:r>
              <a:rPr lang="en-US" dirty="0"/>
              <a:t> </a:t>
            </a:r>
            <a:r>
              <a:rPr lang="en-US" dirty="0" err="1"/>
              <a:t>về</a:t>
            </a:r>
            <a:r>
              <a:rPr lang="en-US" dirty="0"/>
              <a:t> </a:t>
            </a:r>
            <a:r>
              <a:rPr lang="en-US" dirty="0" err="1"/>
              <a:t>khảo</a:t>
            </a:r>
            <a:r>
              <a:rPr lang="en-US" dirty="0"/>
              <a:t> </a:t>
            </a:r>
            <a:r>
              <a:rPr lang="en-US" dirty="0" err="1"/>
              <a:t>sát</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365726" y="308397"/>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vi-VN" sz="2300" b="1" dirty="0">
                <a:latin typeface="Montserrat"/>
                <a:ea typeface="Montserrat"/>
                <a:cs typeface="Montserrat"/>
                <a:sym typeface="Montserrat"/>
              </a:rPr>
              <a:t>BỐI CẢNH</a:t>
            </a:r>
            <a:br>
              <a:rPr lang="vi-VN" sz="2300" b="1" dirty="0">
                <a:latin typeface="Montserrat"/>
                <a:ea typeface="Montserrat"/>
                <a:cs typeface="Montserrat"/>
                <a:sym typeface="Montserrat"/>
              </a:rPr>
            </a:br>
            <a:r>
              <a:rPr lang="vi-VN" sz="2300" b="1" dirty="0">
                <a:latin typeface="Montserrat"/>
                <a:ea typeface="Montserrat"/>
                <a:cs typeface="Montserrat"/>
                <a:sym typeface="Montserrat"/>
              </a:rPr>
              <a:t>Giới thiệu sơ lược </a:t>
            </a:r>
            <a:br>
              <a:rPr lang="vi-VN" sz="2300" i="1" dirty="0">
                <a:latin typeface="Montserrat"/>
                <a:ea typeface="Montserrat"/>
                <a:cs typeface="Montserrat"/>
                <a:sym typeface="Montserrat"/>
              </a:rPr>
            </a:br>
            <a:endParaRPr sz="2300" i="1" dirty="0">
              <a:latin typeface="Montserrat"/>
              <a:ea typeface="Montserrat"/>
              <a:cs typeface="Montserrat"/>
              <a:sym typeface="Montserrat"/>
            </a:endParaRPr>
          </a:p>
        </p:txBody>
      </p:sp>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61" name="Google Shape;161;p5"/>
          <p:cNvSpPr txBox="1"/>
          <p:nvPr/>
        </p:nvSpPr>
        <p:spPr>
          <a:xfrm>
            <a:off x="4719794" y="1450500"/>
            <a:ext cx="4075527" cy="1846542"/>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50"/>
              <a:buFont typeface="Arial"/>
              <a:buNone/>
            </a:pPr>
            <a:r>
              <a:rPr lang="en-US" sz="1300" i="1" dirty="0" err="1">
                <a:solidFill>
                  <a:schemeClr val="accent2"/>
                </a:solidFill>
                <a:latin typeface="Montserrat"/>
                <a:sym typeface="Montserrat"/>
              </a:rPr>
              <a:t>Bộ</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dữ</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liệu</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khảo</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sát</a:t>
            </a:r>
            <a:r>
              <a:rPr lang="en-US" sz="1300" i="1" dirty="0">
                <a:solidFill>
                  <a:schemeClr val="accent2"/>
                </a:solidFill>
                <a:latin typeface="Montserrat"/>
                <a:sym typeface="Montserrat"/>
              </a:rPr>
              <a:t> 426 </a:t>
            </a:r>
            <a:r>
              <a:rPr lang="en-US" sz="1300" i="1" dirty="0" err="1">
                <a:solidFill>
                  <a:schemeClr val="accent2"/>
                </a:solidFill>
                <a:latin typeface="Montserrat"/>
                <a:sym typeface="Montserrat"/>
              </a:rPr>
              <a:t>học</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sinh</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khác</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nhau</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ở</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cấp</a:t>
            </a:r>
            <a:r>
              <a:rPr lang="en-US" sz="1300" i="1" dirty="0">
                <a:solidFill>
                  <a:schemeClr val="accent2"/>
                </a:solidFill>
                <a:latin typeface="Montserrat"/>
                <a:sym typeface="Montserrat"/>
              </a:rPr>
              <a:t> 1 </a:t>
            </a:r>
            <a:r>
              <a:rPr lang="en-US" sz="1300" i="1" dirty="0" err="1">
                <a:solidFill>
                  <a:schemeClr val="accent2"/>
                </a:solidFill>
                <a:latin typeface="Montserrat"/>
                <a:sym typeface="Montserrat"/>
              </a:rPr>
              <a:t>cấp</a:t>
            </a:r>
            <a:r>
              <a:rPr lang="en-US" sz="1300" i="1" dirty="0">
                <a:solidFill>
                  <a:schemeClr val="accent2"/>
                </a:solidFill>
                <a:latin typeface="Montserrat"/>
                <a:sym typeface="Montserrat"/>
              </a:rPr>
              <a:t> 2 </a:t>
            </a:r>
            <a:r>
              <a:rPr lang="en-US" sz="1300" i="1" dirty="0" err="1">
                <a:solidFill>
                  <a:schemeClr val="accent2"/>
                </a:solidFill>
                <a:latin typeface="Montserrat"/>
                <a:sym typeface="Montserrat"/>
              </a:rPr>
              <a:t>và</a:t>
            </a:r>
            <a:r>
              <a:rPr lang="en-US" sz="1300" i="1" dirty="0">
                <a:solidFill>
                  <a:schemeClr val="accent2"/>
                </a:solidFill>
                <a:latin typeface="Montserrat"/>
                <a:sym typeface="Montserrat"/>
              </a:rPr>
              <a:t> </a:t>
            </a:r>
            <a:r>
              <a:rPr lang="en-US" sz="1300" i="1" dirty="0" err="1">
                <a:solidFill>
                  <a:schemeClr val="accent2"/>
                </a:solidFill>
                <a:latin typeface="Montserrat"/>
                <a:sym typeface="Montserrat"/>
              </a:rPr>
              <a:t>cấp</a:t>
            </a:r>
            <a:r>
              <a:rPr lang="en-US" sz="1300" i="1" dirty="0">
                <a:solidFill>
                  <a:schemeClr val="accent2"/>
                </a:solidFill>
                <a:latin typeface="Montserrat"/>
                <a:sym typeface="Montserrat"/>
              </a:rPr>
              <a:t> </a:t>
            </a:r>
            <a:endParaRPr dirty="0"/>
          </a:p>
          <a:p>
            <a:pPr marL="0" marR="0" lvl="0" indent="0" algn="just" rtl="0">
              <a:lnSpc>
                <a:spcPct val="100000"/>
              </a:lnSpc>
              <a:spcBef>
                <a:spcPts val="1800"/>
              </a:spcBef>
              <a:spcAft>
                <a:spcPts val="0"/>
              </a:spcAft>
              <a:buClr>
                <a:srgbClr val="000000"/>
              </a:buClr>
              <a:buSzPts val="1150"/>
              <a:buFont typeface="Arial"/>
              <a:buNone/>
            </a:pPr>
            <a:r>
              <a:rPr lang="en-US" sz="1300" i="1" dirty="0" err="1">
                <a:solidFill>
                  <a:srgbClr val="85D5E6"/>
                </a:solidFill>
                <a:latin typeface="Montserrat"/>
                <a:ea typeface="Montserrat"/>
                <a:cs typeface="Montserrat"/>
                <a:sym typeface="Montserrat"/>
              </a:rPr>
              <a:t>Bộ</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dữ</a:t>
            </a:r>
            <a:r>
              <a:rPr lang="en-US" sz="1300" i="1" dirty="0">
                <a:solidFill>
                  <a:srgbClr val="85D5E6"/>
                </a:solidFill>
                <a:latin typeface="Montserrat"/>
                <a:ea typeface="Montserrat"/>
                <a:cs typeface="Montserrat"/>
                <a:sym typeface="Montserrat"/>
              </a:rPr>
              <a:t> lieu </a:t>
            </a:r>
            <a:r>
              <a:rPr lang="en-US" sz="1300" i="1" dirty="0" err="1">
                <a:solidFill>
                  <a:srgbClr val="85D5E6"/>
                </a:solidFill>
                <a:latin typeface="Montserrat"/>
                <a:ea typeface="Montserrat"/>
                <a:cs typeface="Montserrat"/>
                <a:sym typeface="Montserrat"/>
              </a:rPr>
              <a:t>khảo</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sát</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số</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giờ</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người</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học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bỏ</a:t>
            </a:r>
            <a:r>
              <a:rPr lang="en-US" sz="1300" i="1" dirty="0">
                <a:solidFill>
                  <a:srgbClr val="85D5E6"/>
                </a:solidFill>
                <a:latin typeface="Montserrat"/>
                <a:ea typeface="Montserrat"/>
                <a:cs typeface="Montserrat"/>
                <a:sym typeface="Montserrat"/>
              </a:rPr>
              <a:t> ra </a:t>
            </a:r>
            <a:r>
              <a:rPr lang="en-US" sz="1300" i="1" dirty="0" err="1">
                <a:solidFill>
                  <a:srgbClr val="85D5E6"/>
                </a:solidFill>
                <a:latin typeface="Montserrat"/>
                <a:ea typeface="Montserrat"/>
                <a:cs typeface="Montserrat"/>
                <a:sym typeface="Montserrat"/>
              </a:rPr>
              <a:t>trong</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thời</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gian</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đại</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dịch</a:t>
            </a:r>
            <a:r>
              <a:rPr lang="en-US" sz="1300" i="1" dirty="0">
                <a:solidFill>
                  <a:srgbClr val="85D5E6"/>
                </a:solidFill>
                <a:latin typeface="Montserrat"/>
                <a:ea typeface="Montserrat"/>
                <a:cs typeface="Montserrat"/>
                <a:sym typeface="Montserrat"/>
              </a:rPr>
              <a:t> covid </a:t>
            </a:r>
          </a:p>
          <a:p>
            <a:pPr marL="0" marR="0" lvl="0" indent="0" algn="just" rtl="0">
              <a:lnSpc>
                <a:spcPct val="100000"/>
              </a:lnSpc>
              <a:spcBef>
                <a:spcPts val="1800"/>
              </a:spcBef>
              <a:spcAft>
                <a:spcPts val="0"/>
              </a:spcAft>
              <a:buClr>
                <a:srgbClr val="000000"/>
              </a:buClr>
              <a:buSzPts val="1150"/>
              <a:buFont typeface="Arial"/>
              <a:buNone/>
            </a:pPr>
            <a:r>
              <a:rPr lang="en-US" sz="1300" b="0" i="1" u="none" strike="noStrike" cap="none" dirty="0" err="1">
                <a:solidFill>
                  <a:srgbClr val="85D5E6"/>
                </a:solidFill>
                <a:latin typeface="Montserrat"/>
                <a:ea typeface="Montserrat"/>
                <a:cs typeface="Montserrat"/>
                <a:sym typeface="Montserrat"/>
              </a:rPr>
              <a:t>Bên</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cạnh</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đó</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còn</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khảo</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sát</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thêm</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các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yếu</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tố</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khác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xung</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quanh</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người</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học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như</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thông</a:t>
            </a:r>
            <a:r>
              <a:rPr lang="en-US" sz="1300" i="1" dirty="0">
                <a:solidFill>
                  <a:srgbClr val="85D5E6"/>
                </a:solidFill>
                <a:latin typeface="Montserrat"/>
                <a:ea typeface="Montserrat"/>
                <a:cs typeface="Montserrat"/>
                <a:sym typeface="Montserrat"/>
              </a:rPr>
              <a:t> tin </a:t>
            </a:r>
            <a:r>
              <a:rPr lang="en-US" sz="1300" i="1" dirty="0" err="1">
                <a:solidFill>
                  <a:srgbClr val="85D5E6"/>
                </a:solidFill>
                <a:latin typeface="Montserrat"/>
                <a:ea typeface="Montserrat"/>
                <a:cs typeface="Montserrat"/>
                <a:sym typeface="Montserrat"/>
              </a:rPr>
              <a:t>việc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làm</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phụ</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huynh</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cấp</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học</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yếu</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tố</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bạn</a:t>
            </a:r>
            <a:r>
              <a:rPr lang="en-US" sz="1300" i="1" dirty="0">
                <a:solidFill>
                  <a:srgbClr val="85D5E6"/>
                </a:solidFill>
                <a:latin typeface="Montserrat"/>
                <a:ea typeface="Montserrat"/>
                <a:cs typeface="Montserrat"/>
                <a:sym typeface="Montserrat"/>
              </a:rPr>
              <a:t> </a:t>
            </a:r>
            <a:r>
              <a:rPr lang="en-US" sz="1300" i="1" dirty="0" err="1">
                <a:solidFill>
                  <a:srgbClr val="85D5E6"/>
                </a:solidFill>
                <a:latin typeface="Montserrat"/>
                <a:ea typeface="Montserrat"/>
                <a:cs typeface="Montserrat"/>
                <a:sym typeface="Montserrat"/>
              </a:rPr>
              <a:t>bè</a:t>
            </a:r>
            <a:r>
              <a:rPr lang="en-US" sz="1300" i="1" dirty="0">
                <a:solidFill>
                  <a:srgbClr val="85D5E6"/>
                </a:solidFill>
                <a:latin typeface="Montserrat"/>
                <a:ea typeface="Montserrat"/>
                <a:cs typeface="Montserrat"/>
                <a:sym typeface="Montserrat"/>
              </a:rPr>
              <a:t>,..</a:t>
            </a:r>
          </a:p>
          <a:p>
            <a:pPr lvl="0" algn="just">
              <a:spcBef>
                <a:spcPts val="1800"/>
              </a:spcBef>
              <a:buSzPts val="1150"/>
            </a:pPr>
            <a:r>
              <a:rPr lang="en-US" sz="1300" b="0" i="1" u="none" strike="noStrike" cap="none" dirty="0" err="1">
                <a:solidFill>
                  <a:srgbClr val="85D5E6"/>
                </a:solidFill>
                <a:latin typeface="Montserrat"/>
                <a:ea typeface="Montserrat"/>
                <a:cs typeface="Montserrat"/>
                <a:sym typeface="Montserrat"/>
              </a:rPr>
              <a:t>Bộ</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dữ</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liêu</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được</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tạo</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và</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tỏng</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hợp</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ở</a:t>
            </a:r>
            <a:r>
              <a:rPr lang="en-US" sz="1300" b="0" i="1" u="none" strike="noStrike" cap="none" dirty="0">
                <a:solidFill>
                  <a:srgbClr val="85D5E6"/>
                </a:solidFill>
                <a:latin typeface="Montserrat"/>
                <a:ea typeface="Montserrat"/>
                <a:cs typeface="Montserrat"/>
                <a:sym typeface="Montserrat"/>
              </a:rPr>
              <a:t> </a:t>
            </a:r>
            <a:r>
              <a:rPr lang="en-US" sz="1300" b="0" i="1" u="none" strike="noStrike" cap="none" dirty="0" err="1">
                <a:solidFill>
                  <a:srgbClr val="85D5E6"/>
                </a:solidFill>
                <a:latin typeface="Montserrat"/>
                <a:ea typeface="Montserrat"/>
                <a:cs typeface="Montserrat"/>
                <a:sym typeface="Montserrat"/>
              </a:rPr>
              <a:t>đường</a:t>
            </a:r>
            <a:r>
              <a:rPr lang="en-US" sz="1300" b="0" i="1" u="none" strike="noStrike" cap="none" dirty="0">
                <a:solidFill>
                  <a:srgbClr val="85D5E6"/>
                </a:solidFill>
                <a:latin typeface="Montserrat"/>
                <a:ea typeface="Montserrat"/>
                <a:cs typeface="Montserrat"/>
                <a:sym typeface="Montserrat"/>
              </a:rPr>
              <a:t> link </a:t>
            </a:r>
            <a:r>
              <a:rPr lang="en-US" sz="1300" b="0" i="1" u="none" strike="noStrike" cap="none" dirty="0" err="1">
                <a:solidFill>
                  <a:srgbClr val="85D5E6"/>
                </a:solidFill>
                <a:latin typeface="Montserrat"/>
                <a:ea typeface="Montserrat"/>
                <a:cs typeface="Montserrat"/>
                <a:sym typeface="Montserrat"/>
              </a:rPr>
              <a:t>sau</a:t>
            </a:r>
            <a:r>
              <a:rPr lang="en-US" sz="1300" b="0" i="1" u="none" strike="noStrike" cap="none" dirty="0">
                <a:solidFill>
                  <a:srgbClr val="85D5E6"/>
                </a:solidFill>
                <a:latin typeface="Montserrat"/>
                <a:ea typeface="Montserrat"/>
                <a:cs typeface="Montserrat"/>
                <a:sym typeface="Montserrat"/>
              </a:rPr>
              <a:t>: https://</a:t>
            </a:r>
            <a:r>
              <a:rPr lang="en-US" sz="1300" b="0" i="1" u="none" strike="noStrike" cap="none" dirty="0" err="1">
                <a:solidFill>
                  <a:srgbClr val="85D5E6"/>
                </a:solidFill>
                <a:latin typeface="Montserrat"/>
                <a:ea typeface="Montserrat"/>
                <a:cs typeface="Montserrat"/>
                <a:sym typeface="Montserrat"/>
              </a:rPr>
              <a:t>www.scientdirect.com</a:t>
            </a:r>
            <a:r>
              <a:rPr lang="en-US" sz="1300" b="0" i="1" u="none" strike="noStrike" cap="none" dirty="0">
                <a:solidFill>
                  <a:srgbClr val="85D5E6"/>
                </a:solidFill>
                <a:latin typeface="Montserrat"/>
                <a:ea typeface="Montserrat"/>
                <a:cs typeface="Montserrat"/>
                <a:sym typeface="Montserrat"/>
              </a:rPr>
              <a:t>/science/article/</a:t>
            </a:r>
            <a:r>
              <a:rPr lang="en-US" sz="1300" b="0" i="1" u="none" strike="noStrike" cap="none" dirty="0" err="1">
                <a:solidFill>
                  <a:srgbClr val="85D5E6"/>
                </a:solidFill>
                <a:latin typeface="Montserrat"/>
                <a:ea typeface="Montserrat"/>
                <a:cs typeface="Montserrat"/>
                <a:sym typeface="Montserrat"/>
              </a:rPr>
              <a:t>pii</a:t>
            </a:r>
            <a:r>
              <a:rPr lang="en-US" sz="1300" b="0" i="1" u="none" strike="noStrike" cap="none" dirty="0">
                <a:solidFill>
                  <a:srgbClr val="85D5E6"/>
                </a:solidFill>
                <a:latin typeface="Montserrat"/>
                <a:ea typeface="Montserrat"/>
                <a:cs typeface="Montserrat"/>
                <a:sym typeface="Montserrat"/>
              </a:rPr>
              <a:t>/S23523409030576X </a:t>
            </a:r>
            <a:r>
              <a:rPr lang="en-US" dirty="0"/>
              <a:t>6X</a:t>
            </a:r>
            <a:endParaRPr lang="en-US" sz="1300" b="0" i="1" u="none" strike="noStrike" cap="none" dirty="0">
              <a:solidFill>
                <a:srgbClr val="85D5E6"/>
              </a:solidFill>
              <a:latin typeface="Montserrat"/>
              <a:ea typeface="Montserrat"/>
              <a:cs typeface="Montserrat"/>
              <a:sym typeface="Montserrat"/>
            </a:endParaRPr>
          </a:p>
          <a:p>
            <a:pPr marL="0" marR="0" lvl="0" indent="0" algn="just" rtl="0">
              <a:lnSpc>
                <a:spcPct val="100000"/>
              </a:lnSpc>
              <a:spcBef>
                <a:spcPts val="1800"/>
              </a:spcBef>
              <a:spcAft>
                <a:spcPts val="0"/>
              </a:spcAft>
              <a:buClr>
                <a:srgbClr val="000000"/>
              </a:buClr>
              <a:buSzPts val="1150"/>
              <a:buFont typeface="Arial"/>
              <a:buNone/>
            </a:pPr>
            <a:r>
              <a:rPr lang="en-US" sz="1300" b="0" i="1" u="none" strike="noStrike" cap="none" dirty="0">
                <a:solidFill>
                  <a:srgbClr val="85D5E6"/>
                </a:solidFill>
                <a:latin typeface="Montserrat"/>
                <a:ea typeface="Montserrat"/>
                <a:cs typeface="Montserrat"/>
                <a:sym typeface="Montserrat"/>
              </a:rPr>
              <a:t> </a:t>
            </a:r>
            <a:endParaRPr sz="1200" b="0" i="1" u="none" strike="noStrike" cap="none" dirty="0">
              <a:solidFill>
                <a:schemeClr val="accent2"/>
              </a:solidFill>
              <a:latin typeface="Montserrat"/>
              <a:ea typeface="Montserrat"/>
              <a:cs typeface="Montserrat"/>
              <a:sym typeface="Montserrat"/>
            </a:endParaRPr>
          </a:p>
        </p:txBody>
      </p:sp>
      <p:pic>
        <p:nvPicPr>
          <p:cNvPr id="3" name="Graphic 2">
            <a:extLst>
              <a:ext uri="{FF2B5EF4-FFF2-40B4-BE49-F238E27FC236}">
                <a16:creationId xmlns:a16="http://schemas.microsoft.com/office/drawing/2014/main" id="{5C3F844B-6B32-9A48-A502-8E9882E351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376" y="1127909"/>
            <a:ext cx="3532382" cy="3532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388975" y="396025"/>
            <a:ext cx="4592400" cy="76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BỐI CẢNH</a:t>
            </a:r>
            <a:br>
              <a:rPr lang="en-US" sz="2300" b="1" dirty="0">
                <a:latin typeface="Montserrat"/>
                <a:ea typeface="Montserrat"/>
                <a:cs typeface="Montserrat"/>
                <a:sym typeface="Montserrat"/>
              </a:rPr>
            </a:br>
            <a:r>
              <a:rPr lang="en-US" sz="2300" b="1" dirty="0" err="1">
                <a:latin typeface="Montserrat"/>
                <a:ea typeface="Montserrat"/>
                <a:cs typeface="Montserrat"/>
                <a:sym typeface="Montserrat"/>
              </a:rPr>
              <a:t>Các</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dữ</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liệu</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khảo</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sát</a:t>
            </a:r>
            <a:r>
              <a:rPr lang="en-US" sz="2300" b="1" dirty="0">
                <a:latin typeface="Montserrat"/>
                <a:ea typeface="Montserrat"/>
                <a:cs typeface="Montserrat"/>
                <a:sym typeface="Montserrat"/>
              </a:rPr>
              <a:t> </a:t>
            </a:r>
            <a:endParaRPr sz="2300" b="1" dirty="0">
              <a:latin typeface="Montserrat"/>
              <a:ea typeface="Montserrat"/>
              <a:cs typeface="Montserrat"/>
              <a:sym typeface="Montserrat"/>
            </a:endParaRPr>
          </a:p>
        </p:txBody>
      </p:sp>
      <p:sp>
        <p:nvSpPr>
          <p:cNvPr id="169" name="Google Shape;169;p6"/>
          <p:cNvSpPr txBox="1">
            <a:spLocks noGrp="1"/>
          </p:cNvSpPr>
          <p:nvPr>
            <p:ph type="body" idx="1"/>
          </p:nvPr>
        </p:nvSpPr>
        <p:spPr>
          <a:xfrm>
            <a:off x="4665648" y="1158325"/>
            <a:ext cx="4262199" cy="142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VN" sz="1400" dirty="0"/>
              <a:t>Gồm các biến quan trọng sau: </a:t>
            </a:r>
          </a:p>
          <a:p>
            <a:pPr marL="285750" indent="-285750">
              <a:lnSpc>
                <a:spcPct val="150000"/>
              </a:lnSpc>
            </a:pPr>
            <a:r>
              <a:rPr lang="en-VN" dirty="0"/>
              <a:t>Lớp ( lớp mà người khảo sát thuộc về)</a:t>
            </a:r>
          </a:p>
          <a:p>
            <a:pPr marL="285750" indent="-285750">
              <a:lnSpc>
                <a:spcPct val="150000"/>
              </a:lnSpc>
            </a:pPr>
            <a:r>
              <a:rPr lang="en-VN" sz="1400" dirty="0"/>
              <a:t>Bậc học (THCS,THPT)</a:t>
            </a:r>
          </a:p>
          <a:p>
            <a:pPr marL="285750" indent="-285750">
              <a:lnSpc>
                <a:spcPct val="150000"/>
              </a:lnSpc>
            </a:pPr>
            <a:r>
              <a:rPr lang="en-VN" dirty="0"/>
              <a:t>Loại trường (tư thục, chính quy, ..)</a:t>
            </a:r>
          </a:p>
          <a:p>
            <a:pPr marL="285750" indent="-285750">
              <a:lnSpc>
                <a:spcPct val="150000"/>
              </a:lnSpc>
            </a:pPr>
            <a:r>
              <a:rPr lang="en-VN" sz="1400" dirty="0"/>
              <a:t>Khối thi đại học </a:t>
            </a:r>
          </a:p>
          <a:p>
            <a:pPr marL="285750" indent="-285750">
              <a:lnSpc>
                <a:spcPct val="150000"/>
              </a:lnSpc>
            </a:pPr>
            <a:r>
              <a:rPr lang="en-VN" dirty="0"/>
              <a:t>Số giờ học có hướng dẫn</a:t>
            </a:r>
          </a:p>
          <a:p>
            <a:pPr marL="285750" indent="-285750">
              <a:lnSpc>
                <a:spcPct val="150000"/>
              </a:lnSpc>
            </a:pPr>
            <a:r>
              <a:rPr lang="en-VN" sz="1400" dirty="0"/>
              <a:t>Số giờ tự học không hướng dẫn</a:t>
            </a:r>
          </a:p>
          <a:p>
            <a:pPr marL="285750" indent="-285750">
              <a:lnSpc>
                <a:spcPct val="150000"/>
              </a:lnSpc>
            </a:pPr>
            <a:r>
              <a:rPr lang="en-VN" dirty="0"/>
              <a:t>Số giờ học/ 1 ngày</a:t>
            </a:r>
          </a:p>
          <a:p>
            <a:pPr marL="285750" indent="-285750">
              <a:lnSpc>
                <a:spcPct val="150000"/>
              </a:lnSpc>
            </a:pPr>
            <a:r>
              <a:rPr lang="en-VN" dirty="0"/>
              <a:t>Các yếu tố liên quan ảnh hướng đến việc học</a:t>
            </a:r>
          </a:p>
          <a:p>
            <a:pPr marL="285750" indent="-285750">
              <a:lnSpc>
                <a:spcPct val="150000"/>
              </a:lnSpc>
            </a:pPr>
            <a:r>
              <a:rPr lang="en-US" dirty="0"/>
              <a:t>C</a:t>
            </a:r>
            <a:r>
              <a:rPr lang="en-VN" dirty="0"/>
              <a:t>ác nguyên nhân khiến đối tượng tự giác việc học</a:t>
            </a:r>
          </a:p>
          <a:p>
            <a:pPr marL="457200" lvl="0" indent="0" algn="l" rtl="0">
              <a:lnSpc>
                <a:spcPct val="115000"/>
              </a:lnSpc>
              <a:spcBef>
                <a:spcPts val="0"/>
              </a:spcBef>
              <a:spcAft>
                <a:spcPts val="0"/>
              </a:spcAft>
              <a:buSzPts val="1400"/>
              <a:buNone/>
            </a:pPr>
            <a:endParaRPr sz="1400" dirty="0"/>
          </a:p>
          <a:p>
            <a:pPr marL="0" lvl="0" indent="0" algn="l" rtl="0">
              <a:lnSpc>
                <a:spcPct val="115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150"/>
              <a:buNone/>
            </a:pPr>
            <a:endParaRPr dirty="0"/>
          </a:p>
        </p:txBody>
      </p:sp>
      <p:cxnSp>
        <p:nvCxnSpPr>
          <p:cNvPr id="170" name="Google Shape;170;p6"/>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172" name="Google Shape;172;p6"/>
          <p:cNvPicPr preferRelativeResize="0"/>
          <p:nvPr/>
        </p:nvPicPr>
        <p:blipFill rotWithShape="1">
          <a:blip r:embed="rId3">
            <a:alphaModFix/>
          </a:blip>
          <a:srcRect/>
          <a:stretch/>
        </p:blipFill>
        <p:spPr>
          <a:xfrm flipH="1">
            <a:off x="1075267" y="1414217"/>
            <a:ext cx="2436013" cy="24360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388975" y="396025"/>
            <a:ext cx="4592400" cy="76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BỐI CẢNH</a:t>
            </a:r>
            <a:br>
              <a:rPr lang="en-US" sz="2300" b="1" dirty="0">
                <a:latin typeface="Montserrat"/>
                <a:ea typeface="Montserrat"/>
                <a:cs typeface="Montserrat"/>
                <a:sym typeface="Montserrat"/>
              </a:rPr>
            </a:br>
            <a:r>
              <a:rPr lang="en-US" sz="2300" b="1" dirty="0" err="1">
                <a:latin typeface="Montserrat"/>
                <a:ea typeface="Montserrat"/>
                <a:cs typeface="Montserrat"/>
                <a:sym typeface="Montserrat"/>
              </a:rPr>
              <a:t>Các</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dữ</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liệu</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khảo</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sát</a:t>
            </a:r>
            <a:r>
              <a:rPr lang="en-US" sz="2300" b="1" dirty="0">
                <a:latin typeface="Montserrat"/>
                <a:ea typeface="Montserrat"/>
                <a:cs typeface="Montserrat"/>
                <a:sym typeface="Montserrat"/>
              </a:rPr>
              <a:t> </a:t>
            </a:r>
            <a:endParaRPr sz="2300" b="1" dirty="0">
              <a:latin typeface="Montserrat"/>
              <a:ea typeface="Montserrat"/>
              <a:cs typeface="Montserrat"/>
              <a:sym typeface="Montserrat"/>
            </a:endParaRPr>
          </a:p>
        </p:txBody>
      </p:sp>
      <p:cxnSp>
        <p:nvCxnSpPr>
          <p:cNvPr id="170" name="Google Shape;170;p6"/>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 name="Text Placeholder 2">
            <a:extLst>
              <a:ext uri="{FF2B5EF4-FFF2-40B4-BE49-F238E27FC236}">
                <a16:creationId xmlns:a16="http://schemas.microsoft.com/office/drawing/2014/main" id="{3BDA5233-EDBF-CD41-99BB-EA58B797B823}"/>
              </a:ext>
            </a:extLst>
          </p:cNvPr>
          <p:cNvSpPr>
            <a:spLocks noGrp="1"/>
          </p:cNvSpPr>
          <p:nvPr>
            <p:ph type="body" idx="1"/>
          </p:nvPr>
        </p:nvSpPr>
        <p:spPr/>
        <p:txBody>
          <a:bodyPr/>
          <a:lstStyle/>
          <a:p>
            <a:endParaRPr lang="en-VN"/>
          </a:p>
        </p:txBody>
      </p:sp>
      <p:sp>
        <p:nvSpPr>
          <p:cNvPr id="4" name="Rectangle 3">
            <a:extLst>
              <a:ext uri="{FF2B5EF4-FFF2-40B4-BE49-F238E27FC236}">
                <a16:creationId xmlns:a16="http://schemas.microsoft.com/office/drawing/2014/main" id="{7D160F0E-9A8E-D74C-A1A9-AE6DBCB29804}"/>
              </a:ext>
            </a:extLst>
          </p:cNvPr>
          <p:cNvSpPr/>
          <p:nvPr/>
        </p:nvSpPr>
        <p:spPr>
          <a:xfrm>
            <a:off x="422129" y="1367624"/>
            <a:ext cx="4078309" cy="316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6" name="Picture 5" descr="Chart, histogram&#10;&#10;Description automatically generated">
            <a:extLst>
              <a:ext uri="{FF2B5EF4-FFF2-40B4-BE49-F238E27FC236}">
                <a16:creationId xmlns:a16="http://schemas.microsoft.com/office/drawing/2014/main" id="{A68A2D4E-EF71-F743-8E95-354D6CF89385}"/>
              </a:ext>
            </a:extLst>
          </p:cNvPr>
          <p:cNvPicPr>
            <a:picLocks noChangeAspect="1"/>
          </p:cNvPicPr>
          <p:nvPr/>
        </p:nvPicPr>
        <p:blipFill>
          <a:blip r:embed="rId3"/>
          <a:stretch>
            <a:fillRect/>
          </a:stretch>
        </p:blipFill>
        <p:spPr>
          <a:xfrm>
            <a:off x="628270" y="1503067"/>
            <a:ext cx="3666025" cy="3073315"/>
          </a:xfrm>
          <a:prstGeom prst="rect">
            <a:avLst/>
          </a:prstGeom>
        </p:spPr>
      </p:pic>
      <p:sp>
        <p:nvSpPr>
          <p:cNvPr id="11" name="Rectangle 10">
            <a:extLst>
              <a:ext uri="{FF2B5EF4-FFF2-40B4-BE49-F238E27FC236}">
                <a16:creationId xmlns:a16="http://schemas.microsoft.com/office/drawing/2014/main" id="{87595F5D-8EDC-F649-A334-BE272EEB425F}"/>
              </a:ext>
            </a:extLst>
          </p:cNvPr>
          <p:cNvSpPr/>
          <p:nvPr/>
        </p:nvSpPr>
        <p:spPr>
          <a:xfrm>
            <a:off x="4713438" y="1367623"/>
            <a:ext cx="4078309" cy="316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8" name="Picture 7" descr="Chart&#10;&#10;Description automatically generated with medium confidence">
            <a:extLst>
              <a:ext uri="{FF2B5EF4-FFF2-40B4-BE49-F238E27FC236}">
                <a16:creationId xmlns:a16="http://schemas.microsoft.com/office/drawing/2014/main" id="{D8C75B5A-6D73-9449-BDF8-7CF53A669FDD}"/>
              </a:ext>
            </a:extLst>
          </p:cNvPr>
          <p:cNvPicPr>
            <a:picLocks noChangeAspect="1"/>
          </p:cNvPicPr>
          <p:nvPr/>
        </p:nvPicPr>
        <p:blipFill>
          <a:blip r:embed="rId4"/>
          <a:stretch>
            <a:fillRect/>
          </a:stretch>
        </p:blipFill>
        <p:spPr>
          <a:xfrm>
            <a:off x="5012155" y="1517524"/>
            <a:ext cx="3480873" cy="3044400"/>
          </a:xfrm>
          <a:prstGeom prst="rect">
            <a:avLst/>
          </a:prstGeom>
        </p:spPr>
      </p:pic>
    </p:spTree>
    <p:extLst>
      <p:ext uri="{BB962C8B-B14F-4D97-AF65-F5344CB8AC3E}">
        <p14:creationId xmlns:p14="http://schemas.microsoft.com/office/powerpoint/2010/main" val="292414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388975" y="396025"/>
            <a:ext cx="4592400" cy="76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BỐI CẢNH</a:t>
            </a:r>
            <a:br>
              <a:rPr lang="en-US" sz="2300" b="1" dirty="0">
                <a:latin typeface="Montserrat"/>
                <a:ea typeface="Montserrat"/>
                <a:cs typeface="Montserrat"/>
                <a:sym typeface="Montserrat"/>
              </a:rPr>
            </a:br>
            <a:r>
              <a:rPr lang="en-US" sz="2300" b="1" dirty="0" err="1">
                <a:latin typeface="Montserrat"/>
                <a:ea typeface="Montserrat"/>
                <a:cs typeface="Montserrat"/>
                <a:sym typeface="Montserrat"/>
              </a:rPr>
              <a:t>Các</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dữ</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liệu</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khảo</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sát</a:t>
            </a:r>
            <a:r>
              <a:rPr lang="en-US" sz="2300" b="1" dirty="0">
                <a:latin typeface="Montserrat"/>
                <a:ea typeface="Montserrat"/>
                <a:cs typeface="Montserrat"/>
                <a:sym typeface="Montserrat"/>
              </a:rPr>
              <a:t> </a:t>
            </a:r>
            <a:endParaRPr sz="2300" b="1" dirty="0">
              <a:latin typeface="Montserrat"/>
              <a:ea typeface="Montserrat"/>
              <a:cs typeface="Montserrat"/>
              <a:sym typeface="Montserrat"/>
            </a:endParaRPr>
          </a:p>
        </p:txBody>
      </p:sp>
      <p:cxnSp>
        <p:nvCxnSpPr>
          <p:cNvPr id="170" name="Google Shape;170;p6"/>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2" name="Rectangle 11">
            <a:extLst>
              <a:ext uri="{FF2B5EF4-FFF2-40B4-BE49-F238E27FC236}">
                <a16:creationId xmlns:a16="http://schemas.microsoft.com/office/drawing/2014/main" id="{7692F1C4-4EE4-C241-8AB0-2F4FE9E8FEEE}"/>
              </a:ext>
            </a:extLst>
          </p:cNvPr>
          <p:cNvSpPr/>
          <p:nvPr/>
        </p:nvSpPr>
        <p:spPr>
          <a:xfrm>
            <a:off x="130836" y="1582859"/>
            <a:ext cx="8882328" cy="2911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1028" name="Picture 4">
            <a:extLst>
              <a:ext uri="{FF2B5EF4-FFF2-40B4-BE49-F238E27FC236}">
                <a16:creationId xmlns:a16="http://schemas.microsoft.com/office/drawing/2014/main" id="{D5C07303-7A67-E346-8515-C00CB4F65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05" y="1957333"/>
            <a:ext cx="8624189" cy="21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42D6DA-5BC7-FD40-8038-4B0B2F8EB03A}"/>
              </a:ext>
            </a:extLst>
          </p:cNvPr>
          <p:cNvSpPr/>
          <p:nvPr/>
        </p:nvSpPr>
        <p:spPr>
          <a:xfrm>
            <a:off x="500853" y="1627003"/>
            <a:ext cx="8142291" cy="1056700"/>
          </a:xfrm>
          <a:prstGeom prst="rect">
            <a:avLst/>
          </a:prstGeom>
        </p:spPr>
        <p:txBody>
          <a:bodyPr wrap="square">
            <a:spAutoFit/>
          </a:bodyPr>
          <a:lstStyle/>
          <a:p>
            <a:pPr algn="just">
              <a:spcAft>
                <a:spcPts val="800"/>
              </a:spcAft>
            </a:pPr>
            <a:r>
              <a:rPr lang="vi-VN" dirty="0">
                <a:latin typeface="Quattrocento Sans"/>
              </a:rPr>
              <a:t>Sự phân phối dữ liệu của số giờ học trung bình dựa trên khối lớp và phân loại theo các loại trường khác nhau.</a:t>
            </a:r>
            <a:endParaRPr lang="vi-VN" dirty="0"/>
          </a:p>
          <a:p>
            <a:br>
              <a:rPr lang="vi-VN" dirty="0"/>
            </a:br>
            <a:br>
              <a:rPr lang="vi-VN" dirty="0"/>
            </a:br>
            <a:endParaRPr lang="en-VN" dirty="0"/>
          </a:p>
        </p:txBody>
      </p:sp>
    </p:spTree>
    <p:extLst>
      <p:ext uri="{BB962C8B-B14F-4D97-AF65-F5344CB8AC3E}">
        <p14:creationId xmlns:p14="http://schemas.microsoft.com/office/powerpoint/2010/main" val="35039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388975" y="396025"/>
            <a:ext cx="4592400" cy="76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BỐI CẢNH</a:t>
            </a:r>
            <a:br>
              <a:rPr lang="en-US" sz="2300" b="1" dirty="0">
                <a:latin typeface="Montserrat"/>
                <a:ea typeface="Montserrat"/>
                <a:cs typeface="Montserrat"/>
                <a:sym typeface="Montserrat"/>
              </a:rPr>
            </a:br>
            <a:r>
              <a:rPr lang="en-US" sz="2300" b="1" dirty="0" err="1">
                <a:latin typeface="Montserrat"/>
                <a:ea typeface="Montserrat"/>
                <a:cs typeface="Montserrat"/>
                <a:sym typeface="Montserrat"/>
              </a:rPr>
              <a:t>Các</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dữ</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liệu</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khảo</a:t>
            </a:r>
            <a:r>
              <a:rPr lang="en-US" sz="2300" b="1" dirty="0">
                <a:latin typeface="Montserrat"/>
                <a:ea typeface="Montserrat"/>
                <a:cs typeface="Montserrat"/>
                <a:sym typeface="Montserrat"/>
              </a:rPr>
              <a:t> </a:t>
            </a:r>
            <a:r>
              <a:rPr lang="en-US" sz="2300" b="1" dirty="0" err="1">
                <a:latin typeface="Montserrat"/>
                <a:ea typeface="Montserrat"/>
                <a:cs typeface="Montserrat"/>
                <a:sym typeface="Montserrat"/>
              </a:rPr>
              <a:t>sát</a:t>
            </a:r>
            <a:r>
              <a:rPr lang="en-US" sz="2300" b="1" dirty="0">
                <a:latin typeface="Montserrat"/>
                <a:ea typeface="Montserrat"/>
                <a:cs typeface="Montserrat"/>
                <a:sym typeface="Montserrat"/>
              </a:rPr>
              <a:t> </a:t>
            </a:r>
            <a:endParaRPr sz="2300" b="1" dirty="0">
              <a:latin typeface="Montserrat"/>
              <a:ea typeface="Montserrat"/>
              <a:cs typeface="Montserrat"/>
              <a:sym typeface="Montserrat"/>
            </a:endParaRPr>
          </a:p>
        </p:txBody>
      </p:sp>
      <p:cxnSp>
        <p:nvCxnSpPr>
          <p:cNvPr id="170" name="Google Shape;170;p6"/>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3" name="Text Placeholder 2">
            <a:extLst>
              <a:ext uri="{FF2B5EF4-FFF2-40B4-BE49-F238E27FC236}">
                <a16:creationId xmlns:a16="http://schemas.microsoft.com/office/drawing/2014/main" id="{3BDA5233-EDBF-CD41-99BB-EA58B797B823}"/>
              </a:ext>
            </a:extLst>
          </p:cNvPr>
          <p:cNvSpPr>
            <a:spLocks noGrp="1"/>
          </p:cNvSpPr>
          <p:nvPr>
            <p:ph type="body" idx="1"/>
          </p:nvPr>
        </p:nvSpPr>
        <p:spPr/>
        <p:txBody>
          <a:bodyPr/>
          <a:lstStyle/>
          <a:p>
            <a:endParaRPr lang="en-VN"/>
          </a:p>
        </p:txBody>
      </p:sp>
      <p:sp>
        <p:nvSpPr>
          <p:cNvPr id="4" name="Rectangle 3">
            <a:extLst>
              <a:ext uri="{FF2B5EF4-FFF2-40B4-BE49-F238E27FC236}">
                <a16:creationId xmlns:a16="http://schemas.microsoft.com/office/drawing/2014/main" id="{7D160F0E-9A8E-D74C-A1A9-AE6DBCB29804}"/>
              </a:ext>
            </a:extLst>
          </p:cNvPr>
          <p:cNvSpPr/>
          <p:nvPr/>
        </p:nvSpPr>
        <p:spPr>
          <a:xfrm>
            <a:off x="712390" y="1385749"/>
            <a:ext cx="3539359" cy="3542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052" name="Picture 4">
            <a:extLst>
              <a:ext uri="{FF2B5EF4-FFF2-40B4-BE49-F238E27FC236}">
                <a16:creationId xmlns:a16="http://schemas.microsoft.com/office/drawing/2014/main" id="{0511CF6E-CA8E-D540-AE3F-DC8EEC870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02" y="1913408"/>
            <a:ext cx="2921695" cy="29216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43E2ED-9606-794E-9DC3-917BC5D99783}"/>
              </a:ext>
            </a:extLst>
          </p:cNvPr>
          <p:cNvSpPr/>
          <p:nvPr/>
        </p:nvSpPr>
        <p:spPr>
          <a:xfrm>
            <a:off x="812149" y="1415836"/>
            <a:ext cx="3439600" cy="995144"/>
          </a:xfrm>
          <a:prstGeom prst="rect">
            <a:avLst/>
          </a:prstGeom>
        </p:spPr>
        <p:txBody>
          <a:bodyPr wrap="square">
            <a:spAutoFit/>
          </a:bodyPr>
          <a:lstStyle/>
          <a:p>
            <a:pPr algn="just">
              <a:spcAft>
                <a:spcPts val="800"/>
              </a:spcAft>
            </a:pPr>
            <a:r>
              <a:rPr lang="en-US" sz="1000" dirty="0" err="1">
                <a:latin typeface="Quattrocento Sans"/>
              </a:rPr>
              <a:t>Thống</a:t>
            </a:r>
            <a:r>
              <a:rPr lang="en-US" sz="1000" dirty="0">
                <a:latin typeface="Quattrocento Sans"/>
              </a:rPr>
              <a:t> </a:t>
            </a:r>
            <a:r>
              <a:rPr lang="en-US" sz="1000" dirty="0" err="1">
                <a:latin typeface="Quattrocento Sans"/>
              </a:rPr>
              <a:t>kê</a:t>
            </a:r>
            <a:r>
              <a:rPr lang="en-US" sz="1000" dirty="0">
                <a:latin typeface="Quattrocento Sans"/>
              </a:rPr>
              <a:t> </a:t>
            </a:r>
            <a:r>
              <a:rPr lang="en-US" sz="1000" dirty="0" err="1">
                <a:latin typeface="Quattrocento Sans"/>
              </a:rPr>
              <a:t>trung</a:t>
            </a:r>
            <a:r>
              <a:rPr lang="en-US" sz="1000" dirty="0">
                <a:latin typeface="Quattrocento Sans"/>
              </a:rPr>
              <a:t> </a:t>
            </a:r>
            <a:r>
              <a:rPr lang="en-US" sz="1000" dirty="0" err="1">
                <a:latin typeface="Quattrocento Sans"/>
              </a:rPr>
              <a:t>bình</a:t>
            </a:r>
            <a:r>
              <a:rPr lang="en-US" sz="1000" dirty="0">
                <a:latin typeface="Quattrocento Sans"/>
              </a:rPr>
              <a:t> </a:t>
            </a:r>
            <a:r>
              <a:rPr lang="en-US" sz="1000" dirty="0" err="1">
                <a:latin typeface="Quattrocento Sans"/>
              </a:rPr>
              <a:t>số</a:t>
            </a:r>
            <a:r>
              <a:rPr lang="en-US" sz="1000" dirty="0">
                <a:latin typeface="Quattrocento Sans"/>
              </a:rPr>
              <a:t> </a:t>
            </a:r>
            <a:r>
              <a:rPr lang="en-US" sz="1000" dirty="0" err="1">
                <a:latin typeface="Quattrocento Sans"/>
              </a:rPr>
              <a:t>giờ</a:t>
            </a:r>
            <a:r>
              <a:rPr lang="en-US" sz="1000" dirty="0">
                <a:latin typeface="Quattrocento Sans"/>
              </a:rPr>
              <a:t> </a:t>
            </a:r>
            <a:r>
              <a:rPr lang="en-US" sz="1000" dirty="0" err="1">
                <a:latin typeface="Quattrocento Sans"/>
              </a:rPr>
              <a:t>tự</a:t>
            </a:r>
            <a:r>
              <a:rPr lang="en-US" sz="1000" dirty="0">
                <a:latin typeface="Quattrocento Sans"/>
              </a:rPr>
              <a:t> </a:t>
            </a:r>
            <a:r>
              <a:rPr lang="en-US" sz="1000" dirty="0" err="1">
                <a:latin typeface="Quattrocento Sans"/>
              </a:rPr>
              <a:t>học</a:t>
            </a:r>
            <a:r>
              <a:rPr lang="en-US" sz="1000" dirty="0">
                <a:latin typeface="Quattrocento Sans"/>
              </a:rPr>
              <a:t> </a:t>
            </a:r>
            <a:r>
              <a:rPr lang="en-US" sz="1000" dirty="0" err="1">
                <a:latin typeface="Quattrocento Sans"/>
              </a:rPr>
              <a:t>của</a:t>
            </a:r>
            <a:r>
              <a:rPr lang="en-US" sz="1000" dirty="0">
                <a:latin typeface="Quattrocento Sans"/>
              </a:rPr>
              <a:t> </a:t>
            </a:r>
            <a:r>
              <a:rPr lang="en-US" sz="1000" dirty="0" err="1">
                <a:latin typeface="Quattrocento Sans"/>
              </a:rPr>
              <a:t>học</a:t>
            </a:r>
            <a:r>
              <a:rPr lang="en-US" sz="1000" dirty="0">
                <a:latin typeface="Quattrocento Sans"/>
              </a:rPr>
              <a:t> </a:t>
            </a:r>
            <a:r>
              <a:rPr lang="en-US" sz="1000" dirty="0" err="1">
                <a:latin typeface="Quattrocento Sans"/>
              </a:rPr>
              <a:t>sinh</a:t>
            </a:r>
            <a:r>
              <a:rPr lang="en-US" sz="1000" dirty="0">
                <a:latin typeface="Quattrocento Sans"/>
              </a:rPr>
              <a:t> </a:t>
            </a:r>
            <a:r>
              <a:rPr lang="en-US" sz="1000" i="1" dirty="0" err="1">
                <a:solidFill>
                  <a:srgbClr val="002060"/>
                </a:solidFill>
                <a:latin typeface="Quattrocento Sans"/>
              </a:rPr>
              <a:t>cấp</a:t>
            </a:r>
            <a:r>
              <a:rPr lang="en-US" sz="1000" i="1" dirty="0">
                <a:solidFill>
                  <a:srgbClr val="002060"/>
                </a:solidFill>
                <a:latin typeface="Quattrocento Sans"/>
              </a:rPr>
              <a:t> 2</a:t>
            </a:r>
            <a:r>
              <a:rPr lang="en-US" sz="1000" dirty="0">
                <a:latin typeface="Quattrocento Sans"/>
              </a:rPr>
              <a:t> </a:t>
            </a:r>
            <a:r>
              <a:rPr lang="en-US" sz="1000" dirty="0" err="1">
                <a:latin typeface="Quattrocento Sans"/>
              </a:rPr>
              <a:t>và</a:t>
            </a:r>
            <a:r>
              <a:rPr lang="en-US" sz="1000" dirty="0">
                <a:latin typeface="Quattrocento Sans"/>
              </a:rPr>
              <a:t> </a:t>
            </a:r>
            <a:r>
              <a:rPr lang="en-US" sz="1000" i="1" dirty="0" err="1">
                <a:solidFill>
                  <a:srgbClr val="002060"/>
                </a:solidFill>
                <a:latin typeface="Quattrocento Sans"/>
              </a:rPr>
              <a:t>cấp</a:t>
            </a:r>
            <a:r>
              <a:rPr lang="en-US" sz="1000" i="1" dirty="0">
                <a:solidFill>
                  <a:srgbClr val="002060"/>
                </a:solidFill>
                <a:latin typeface="Quattrocento Sans"/>
              </a:rPr>
              <a:t> 3</a:t>
            </a:r>
            <a:r>
              <a:rPr lang="en-US" sz="1000" dirty="0">
                <a:latin typeface="Quattrocento Sans"/>
              </a:rPr>
              <a:t>.</a:t>
            </a:r>
            <a:endParaRPr lang="en-US" sz="1000" dirty="0"/>
          </a:p>
          <a:p>
            <a:br>
              <a:rPr lang="en-US" dirty="0"/>
            </a:br>
            <a:br>
              <a:rPr lang="en-US" dirty="0"/>
            </a:br>
            <a:endParaRPr lang="en-VN" dirty="0"/>
          </a:p>
        </p:txBody>
      </p:sp>
      <p:sp>
        <p:nvSpPr>
          <p:cNvPr id="7" name="Rectangle 6">
            <a:extLst>
              <a:ext uri="{FF2B5EF4-FFF2-40B4-BE49-F238E27FC236}">
                <a16:creationId xmlns:a16="http://schemas.microsoft.com/office/drawing/2014/main" id="{2A3F0DB9-7BE8-9340-A3AE-064E6C75A246}"/>
              </a:ext>
            </a:extLst>
          </p:cNvPr>
          <p:cNvSpPr/>
          <p:nvPr/>
        </p:nvSpPr>
        <p:spPr>
          <a:xfrm>
            <a:off x="4378100" y="1726066"/>
            <a:ext cx="4572000" cy="1272143"/>
          </a:xfrm>
          <a:prstGeom prst="rect">
            <a:avLst/>
          </a:prstGeom>
        </p:spPr>
        <p:txBody>
          <a:bodyPr>
            <a:spAutoFit/>
          </a:bodyPr>
          <a:lstStyle/>
          <a:p>
            <a:pPr algn="just">
              <a:spcAft>
                <a:spcPts val="800"/>
              </a:spcAft>
            </a:pPr>
            <a:r>
              <a:rPr lang="vi-VN" dirty="0">
                <a:solidFill>
                  <a:schemeClr val="bg1"/>
                </a:solidFill>
                <a:latin typeface="Quattrocento Sans"/>
              </a:rPr>
              <a:t>Với </a:t>
            </a:r>
            <a:r>
              <a:rPr lang="vi-VN" b="1" dirty="0">
                <a:solidFill>
                  <a:schemeClr val="bg1"/>
                </a:solidFill>
                <a:latin typeface="Quattrocento Sans"/>
              </a:rPr>
              <a:t>bar plot</a:t>
            </a:r>
            <a:r>
              <a:rPr lang="vi-VN" dirty="0">
                <a:solidFill>
                  <a:schemeClr val="bg1"/>
                </a:solidFill>
                <a:latin typeface="Quattrocento Sans"/>
              </a:rPr>
              <a:t> trên, ta thấy: </a:t>
            </a:r>
            <a:endParaRPr lang="vi-VN" dirty="0">
              <a:solidFill>
                <a:schemeClr val="bg1"/>
              </a:solidFill>
            </a:endParaRPr>
          </a:p>
          <a:p>
            <a:pPr algn="just" fontAlgn="base"/>
            <a:r>
              <a:rPr lang="vi-VN" dirty="0">
                <a:solidFill>
                  <a:schemeClr val="bg1"/>
                </a:solidFill>
                <a:latin typeface="Quattrocento Sans"/>
              </a:rPr>
              <a:t>Nhìn chung, thời gian tự học của khối </a:t>
            </a:r>
            <a:r>
              <a:rPr lang="vi-VN" i="1" dirty="0">
                <a:solidFill>
                  <a:schemeClr val="bg1"/>
                </a:solidFill>
                <a:latin typeface="Quattrocento Sans"/>
              </a:rPr>
              <a:t>cấp 2</a:t>
            </a:r>
            <a:r>
              <a:rPr lang="vi-VN" dirty="0">
                <a:solidFill>
                  <a:schemeClr val="bg1"/>
                </a:solidFill>
                <a:latin typeface="Quattrocento Sans"/>
              </a:rPr>
              <a:t> và </a:t>
            </a:r>
            <a:r>
              <a:rPr lang="vi-VN" i="1" dirty="0">
                <a:solidFill>
                  <a:schemeClr val="bg1"/>
                </a:solidFill>
                <a:latin typeface="Quattrocento Sans"/>
              </a:rPr>
              <a:t>cấp 3</a:t>
            </a:r>
            <a:r>
              <a:rPr lang="vi-VN" dirty="0">
                <a:solidFill>
                  <a:schemeClr val="bg1"/>
                </a:solidFill>
                <a:latin typeface="Quattrocento Sans"/>
              </a:rPr>
              <a:t> là tương đối như nhau.</a:t>
            </a:r>
          </a:p>
          <a:p>
            <a:pPr algn="just" fontAlgn="base">
              <a:spcAft>
                <a:spcPts val="800"/>
              </a:spcAft>
            </a:pPr>
            <a:r>
              <a:rPr lang="vi-VN" dirty="0">
                <a:solidFill>
                  <a:schemeClr val="bg1"/>
                </a:solidFill>
                <a:latin typeface="Quattrocento Sans"/>
              </a:rPr>
              <a:t>Thanh error bars phía trên cho thấy đại diện cho sự thay đổi của dữ liệu cũng gần như tương đương nhau.</a:t>
            </a:r>
          </a:p>
        </p:txBody>
      </p:sp>
    </p:spTree>
    <p:extLst>
      <p:ext uri="{BB962C8B-B14F-4D97-AF65-F5344CB8AC3E}">
        <p14:creationId xmlns:p14="http://schemas.microsoft.com/office/powerpoint/2010/main" val="1387560155"/>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4209</Words>
  <Application>Microsoft Macintosh PowerPoint</Application>
  <PresentationFormat>On-screen Show (16:9)</PresentationFormat>
  <Paragraphs>225</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Julius Sans One</vt:lpstr>
      <vt:lpstr>Arial</vt:lpstr>
      <vt:lpstr>Quattrocento Sans</vt:lpstr>
      <vt:lpstr>Montserrat ExtraBold</vt:lpstr>
      <vt:lpstr>Montserrat</vt:lpstr>
      <vt:lpstr>Montserrat Medium</vt:lpstr>
      <vt:lpstr>Futuristic Background by Slidesgo</vt:lpstr>
      <vt:lpstr>Vietnamese student's learning habits during COVID-19 </vt:lpstr>
      <vt:lpstr>PowerPoint Presentation</vt:lpstr>
      <vt:lpstr>Nội dung</vt:lpstr>
      <vt:lpstr>Giới thiệu</vt:lpstr>
      <vt:lpstr>BỐI CẢNH Giới thiệu sơ lược  </vt:lpstr>
      <vt:lpstr>BỐI CẢNH Các dữ liệu khảo sát </vt:lpstr>
      <vt:lpstr>BỐI CẢNH Các dữ liệu khảo sát </vt:lpstr>
      <vt:lpstr>BỐI CẢNH Các dữ liệu khảo sát </vt:lpstr>
      <vt:lpstr>BỐI CẢNH Các dữ liệu khảo sát </vt:lpstr>
      <vt:lpstr>PowerPoint Presentation</vt:lpstr>
      <vt:lpstr>RELATIONSHIP</vt:lpstr>
      <vt:lpstr>RELATIONSHIP Các mối quan hệ sẽ được làm rõ </vt:lpstr>
      <vt:lpstr>RELATIONSHIP Việc học thêm với thời gian tự học  </vt:lpstr>
      <vt:lpstr>RELATIONSHIP Việc học thêm với thời gian tự học  </vt:lpstr>
      <vt:lpstr>RELATIONSHIP Việc học thêm với thời gian tự học  </vt:lpstr>
      <vt:lpstr>RELATIONSHIP Việc học thêm với thời gian tự học  </vt:lpstr>
      <vt:lpstr>RELATIONSHIP Thời gian tự học và loại trường  </vt:lpstr>
      <vt:lpstr>RELATIONSHIP Thời gian tự học và loại trường</vt:lpstr>
      <vt:lpstr>RELATIONSHIP Thời gian tự học và cấp lớp  </vt:lpstr>
      <vt:lpstr>RELATIONSHIP Thời gian tự học và cấp lớp</vt:lpstr>
      <vt:lpstr>RELATIONSHIP Thời gian tự học và cấp lớp</vt:lpstr>
      <vt:lpstr>RELATIONSHIP Lí do xúc tác ảnh hưởng đến thời gian tự học trong thời COVID-19. </vt:lpstr>
      <vt:lpstr>RELATIONSHIP Lí do xúc tác ảnh hưởng đến thời gian tự học trong thời COVID-19. </vt:lpstr>
      <vt:lpstr>RELATIONSHIP Lí do xúc tác ảnh hưởng đến thời gian tự học trong thời COVID-19. </vt:lpstr>
      <vt:lpstr>RELATIONSHIP Lí do xúc tác ảnh hưởng đến thời gian tự học trong thời COVID-19. </vt:lpstr>
      <vt:lpstr>RELATIONSHIP Lí do xúc tác ảnh hưởng đến thời gian tự học trong thời COVID-19. </vt:lpstr>
      <vt:lpstr>STATISTIC</vt:lpstr>
      <vt:lpstr>STATISTIC Một số </vt:lpstr>
      <vt:lpstr>Cảm 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Vietnamese student's learning habits during COVID-19 </dc:title>
  <dc:creator>C S</dc:creator>
  <cp:lastModifiedBy>le thanh</cp:lastModifiedBy>
  <cp:revision>27</cp:revision>
  <dcterms:modified xsi:type="dcterms:W3CDTF">2021-07-16T16:12:12Z</dcterms:modified>
</cp:coreProperties>
</file>